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256" r:id="rId3"/>
    <p:sldId id="257" r:id="rId4"/>
    <p:sldId id="258" r:id="rId5"/>
    <p:sldId id="259" r:id="rId6"/>
    <p:sldId id="260" r:id="rId7"/>
    <p:sldId id="305" r:id="rId8"/>
    <p:sldId id="261" r:id="rId9"/>
    <p:sldId id="262" r:id="rId10"/>
    <p:sldId id="263" r:id="rId11"/>
    <p:sldId id="264" r:id="rId12"/>
    <p:sldId id="265" r:id="rId13"/>
    <p:sldId id="266" r:id="rId14"/>
    <p:sldId id="267" r:id="rId15"/>
    <p:sldId id="268" r:id="rId16"/>
    <p:sldId id="270" r:id="rId17"/>
    <p:sldId id="269"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306"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8" r:id="rId46"/>
    <p:sldId id="299" r:id="rId47"/>
    <p:sldId id="300" r:id="rId48"/>
    <p:sldId id="301" r:id="rId49"/>
    <p:sldId id="302" r:id="rId50"/>
    <p:sldId id="303" r:id="rId51"/>
    <p:sldId id="30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52601"/>
            <a:ext cx="9144000" cy="3539430"/>
          </a:xfrm>
          <a:prstGeom prst="rect">
            <a:avLst/>
          </a:prstGeom>
        </p:spPr>
        <p:txBody>
          <a:bodyPr wrap="square">
            <a:spAutoFit/>
          </a:bodyPr>
          <a:lstStyle/>
          <a:p>
            <a:pPr algn="ctr" rtl="1"/>
            <a:r>
              <a:rPr lang="ar-IQ" sz="3200" b="1" dirty="0" smtClean="0">
                <a:cs typeface="+mj-cs"/>
              </a:rPr>
              <a:t>انتاج </a:t>
            </a:r>
            <a:r>
              <a:rPr lang="ar-IQ" sz="3200" b="1" dirty="0">
                <a:cs typeface="+mj-cs"/>
              </a:rPr>
              <a:t>خضر/</a:t>
            </a:r>
            <a:r>
              <a:rPr lang="en-US" sz="3200" b="1" dirty="0">
                <a:cs typeface="+mj-cs"/>
              </a:rPr>
              <a:t>2</a:t>
            </a:r>
            <a:endParaRPr lang="ar-IQ" sz="3200" dirty="0">
              <a:cs typeface="+mj-cs"/>
            </a:endParaRPr>
          </a:p>
          <a:p>
            <a:pPr algn="ctr" rtl="1"/>
            <a:r>
              <a:rPr lang="ar-IQ" sz="3200" dirty="0">
                <a:cs typeface="+mj-cs"/>
              </a:rPr>
              <a:t>الاستاذ المساعد الدكتور نوال مهدي حمود</a:t>
            </a:r>
          </a:p>
          <a:p>
            <a:pPr algn="ctr" rtl="1"/>
            <a:r>
              <a:rPr lang="ar-IQ" sz="3200" dirty="0">
                <a:cs typeface="+mj-cs"/>
              </a:rPr>
              <a:t>قسم البستنة وهندسة الحدائق</a:t>
            </a:r>
          </a:p>
          <a:p>
            <a:pPr algn="ctr" rtl="1"/>
            <a:r>
              <a:rPr lang="ar-IQ" sz="3200" dirty="0">
                <a:cs typeface="+mj-cs"/>
              </a:rPr>
              <a:t>كلية </a:t>
            </a:r>
            <a:r>
              <a:rPr lang="ar-IQ" sz="3200" dirty="0" smtClean="0">
                <a:cs typeface="+mj-cs"/>
              </a:rPr>
              <a:t>الزراعة-جامعة </a:t>
            </a:r>
            <a:r>
              <a:rPr lang="ar-IQ" sz="3200" dirty="0">
                <a:cs typeface="+mj-cs"/>
              </a:rPr>
              <a:t>البصرة</a:t>
            </a:r>
          </a:p>
          <a:p>
            <a:pPr algn="ctr" rtl="1"/>
            <a:r>
              <a:rPr lang="ar-IQ" sz="3200" dirty="0" smtClean="0">
                <a:cs typeface="+mj-cs"/>
              </a:rPr>
              <a:t>البصرة-العراق</a:t>
            </a:r>
            <a:endParaRPr lang="ar-IQ" sz="3200" dirty="0">
              <a:cs typeface="+mj-cs"/>
            </a:endParaRPr>
          </a:p>
          <a:p>
            <a:pPr algn="ctr" rtl="1"/>
            <a:r>
              <a:rPr lang="en-US" sz="3200" dirty="0" smtClean="0">
                <a:cs typeface="+mj-cs"/>
              </a:rPr>
              <a:t>2022 </a:t>
            </a:r>
            <a:r>
              <a:rPr lang="en-US" sz="3200" dirty="0">
                <a:cs typeface="+mj-cs"/>
              </a:rPr>
              <a:t>– </a:t>
            </a:r>
            <a:r>
              <a:rPr lang="en-US" sz="3200" dirty="0" smtClean="0">
                <a:cs typeface="+mj-cs"/>
              </a:rPr>
              <a:t>2021 </a:t>
            </a:r>
            <a:endParaRPr lang="ar-IQ" sz="3200" dirty="0">
              <a:cs typeface="+mj-cs"/>
            </a:endParaRPr>
          </a:p>
          <a:p>
            <a:pPr algn="ctr"/>
            <a:r>
              <a:rPr lang="en-US" sz="3200" dirty="0">
                <a:cs typeface="+mj-cs"/>
              </a:rPr>
              <a:t>albayatyNawal@gmail.com</a:t>
            </a: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457200"/>
            <a:ext cx="1079500" cy="1079500"/>
          </a:xfrm>
          <a:prstGeom prst="rect">
            <a:avLst/>
          </a:prstGeom>
          <a:noFill/>
          <a:ln>
            <a:noFill/>
          </a:ln>
        </p:spPr>
      </p:pic>
      <p:pic>
        <p:nvPicPr>
          <p:cNvPr id="4" name="صورة 1"/>
          <p:cNvPicPr/>
          <p:nvPr/>
        </p:nvPicPr>
        <p:blipFill>
          <a:blip r:embed="rId3" cstate="print">
            <a:extLst>
              <a:ext uri="{28A0092B-C50C-407E-A947-70E740481C1C}">
                <a14:useLocalDpi xmlns:a14="http://schemas.microsoft.com/office/drawing/2010/main" val="0"/>
              </a:ext>
            </a:extLst>
          </a:blip>
          <a:stretch>
            <a:fillRect/>
          </a:stretch>
        </p:blipFill>
        <p:spPr>
          <a:xfrm>
            <a:off x="4810439" y="687387"/>
            <a:ext cx="624205" cy="619125"/>
          </a:xfrm>
          <a:prstGeom prst="rect">
            <a:avLst/>
          </a:prstGeom>
        </p:spPr>
      </p:pic>
    </p:spTree>
    <p:extLst>
      <p:ext uri="{BB962C8B-B14F-4D97-AF65-F5344CB8AC3E}">
        <p14:creationId xmlns:p14="http://schemas.microsoft.com/office/powerpoint/2010/main" val="1058915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92500" lnSpcReduction="10000"/>
          </a:bodyPr>
          <a:lstStyle/>
          <a:p>
            <a:pPr marL="0" indent="0" algn="just" rtl="1">
              <a:lnSpc>
                <a:spcPct val="150000"/>
              </a:lnSpc>
              <a:buNone/>
            </a:pPr>
            <a:r>
              <a:rPr lang="ar-IQ" b="1" dirty="0" smtClean="0">
                <a:cs typeface="+mj-cs"/>
              </a:rPr>
              <a:t>- الترقيع و الخف</a:t>
            </a:r>
            <a:endParaRPr lang="en-US" dirty="0" smtClean="0">
              <a:cs typeface="+mj-cs"/>
            </a:endParaRPr>
          </a:p>
          <a:p>
            <a:pPr marL="85725" indent="-85725" algn="just" rtl="1">
              <a:lnSpc>
                <a:spcPct val="160000"/>
              </a:lnSpc>
              <a:buFontTx/>
              <a:buChar char="-"/>
            </a:pPr>
            <a:r>
              <a:rPr lang="ar-IQ" dirty="0" smtClean="0">
                <a:cs typeface="+mj-cs"/>
              </a:rPr>
              <a:t>ترقع الحفر الفاشلة بعد </a:t>
            </a:r>
            <a:r>
              <a:rPr lang="en-US" dirty="0" smtClean="0">
                <a:cs typeface="+mj-cs"/>
              </a:rPr>
              <a:t>7</a:t>
            </a:r>
            <a:r>
              <a:rPr lang="ar-IQ" dirty="0" smtClean="0">
                <a:cs typeface="+mj-cs"/>
              </a:rPr>
              <a:t> – </a:t>
            </a:r>
            <a:r>
              <a:rPr lang="en-US" dirty="0" smtClean="0">
                <a:cs typeface="+mj-cs"/>
              </a:rPr>
              <a:t>10</a:t>
            </a:r>
            <a:r>
              <a:rPr lang="ar-IQ" dirty="0" smtClean="0">
                <a:cs typeface="+mj-cs"/>
              </a:rPr>
              <a:t> أيام من الزراعة ومن المهم استعمال البذور المنقوعة،</a:t>
            </a:r>
          </a:p>
          <a:p>
            <a:pPr marL="85725" indent="-85725" algn="just" rtl="1">
              <a:lnSpc>
                <a:spcPct val="160000"/>
              </a:lnSpc>
              <a:buFontTx/>
              <a:buChar char="-"/>
            </a:pPr>
            <a:r>
              <a:rPr lang="ar-IQ" dirty="0" smtClean="0">
                <a:cs typeface="+mj-cs"/>
              </a:rPr>
              <a:t> وتخف النباتات الـــى </a:t>
            </a:r>
            <a:r>
              <a:rPr lang="en-US" dirty="0" smtClean="0">
                <a:cs typeface="+mj-cs"/>
              </a:rPr>
              <a:t>1</a:t>
            </a:r>
            <a:r>
              <a:rPr lang="ar-IQ" dirty="0" smtClean="0">
                <a:cs typeface="+mj-cs"/>
              </a:rPr>
              <a:t> – </a:t>
            </a:r>
            <a:r>
              <a:rPr lang="en-US" dirty="0" smtClean="0">
                <a:cs typeface="+mj-cs"/>
              </a:rPr>
              <a:t>2</a:t>
            </a:r>
            <a:r>
              <a:rPr lang="ar-IQ" dirty="0" smtClean="0">
                <a:cs typeface="+mj-cs"/>
              </a:rPr>
              <a:t> نبات بكل حفرة</a:t>
            </a:r>
          </a:p>
          <a:p>
            <a:pPr marL="85725" indent="-85725" algn="just" rtl="1">
              <a:lnSpc>
                <a:spcPct val="160000"/>
              </a:lnSpc>
              <a:buFontTx/>
              <a:buChar char="-"/>
            </a:pPr>
            <a:r>
              <a:rPr lang="ar-IQ" dirty="0" smtClean="0">
                <a:cs typeface="+mj-cs"/>
              </a:rPr>
              <a:t> وتتم هذه العملية بعد </a:t>
            </a:r>
            <a:r>
              <a:rPr lang="en-US" dirty="0" smtClean="0">
                <a:cs typeface="+mj-cs"/>
              </a:rPr>
              <a:t>2</a:t>
            </a:r>
            <a:r>
              <a:rPr lang="ar-IQ" dirty="0" smtClean="0">
                <a:cs typeface="+mj-cs"/>
              </a:rPr>
              <a:t> – </a:t>
            </a:r>
            <a:r>
              <a:rPr lang="en-US" dirty="0" smtClean="0">
                <a:cs typeface="+mj-cs"/>
              </a:rPr>
              <a:t>3</a:t>
            </a:r>
            <a:r>
              <a:rPr lang="ar-IQ" dirty="0" smtClean="0">
                <a:cs typeface="+mj-cs"/>
              </a:rPr>
              <a:t> أسابيع من الزراعة وبعد اكتمال الانبات............................ يتبع</a:t>
            </a:r>
            <a:endParaRPr lang="en-US" dirty="0" smtClean="0">
              <a:cs typeface="+mj-cs"/>
            </a:endParaRPr>
          </a:p>
          <a:p>
            <a:pPr marL="0" indent="0" algn="just" rtl="1">
              <a:lnSpc>
                <a:spcPct val="170000"/>
              </a:lnSpc>
              <a:buNone/>
            </a:pPr>
            <a:endParaRPr lang="en-US" sz="3800" dirty="0">
              <a:cs typeface="+mj-cs"/>
            </a:endParaRPr>
          </a:p>
        </p:txBody>
      </p:sp>
    </p:spTree>
    <p:extLst>
      <p:ext uri="{BB962C8B-B14F-4D97-AF65-F5344CB8AC3E}">
        <p14:creationId xmlns:p14="http://schemas.microsoft.com/office/powerpoint/2010/main" val="4023341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70000" lnSpcReduction="20000"/>
          </a:bodyPr>
          <a:lstStyle/>
          <a:p>
            <a:pPr marL="85725" indent="-85725" algn="just" rtl="1">
              <a:lnSpc>
                <a:spcPct val="170000"/>
              </a:lnSpc>
              <a:buFontTx/>
              <a:buChar char="-"/>
            </a:pPr>
            <a:r>
              <a:rPr lang="ar-IQ" b="1" dirty="0" smtClean="0">
                <a:cs typeface="+mj-cs"/>
              </a:rPr>
              <a:t>الري</a:t>
            </a:r>
          </a:p>
          <a:p>
            <a:pPr marL="85725" indent="-85725" algn="just" rtl="1">
              <a:lnSpc>
                <a:spcPct val="170000"/>
              </a:lnSpc>
              <a:buFontTx/>
              <a:buChar char="-"/>
            </a:pPr>
            <a:r>
              <a:rPr lang="ar-IQ" dirty="0">
                <a:cs typeface="+mj-cs"/>
              </a:rPr>
              <a:t> تعد عملية السقي من العمليات المهمة لان النباتات تحتاج الى الماء خاصة عند زراعتها في المناطق ذات الجو الحار الجاف مع ذلك فانها تتحمل العطش مقارنة بمحاصيل العائلة القرعية الاخرى وذلك لاحتوائها على مجموع جذري </a:t>
            </a:r>
            <a:r>
              <a:rPr lang="ar-IQ" dirty="0" smtClean="0">
                <a:cs typeface="+mj-cs"/>
              </a:rPr>
              <a:t>كبير،</a:t>
            </a:r>
          </a:p>
          <a:p>
            <a:pPr marL="85725" indent="-85725" algn="just" rtl="1">
              <a:lnSpc>
                <a:spcPct val="170000"/>
              </a:lnSpc>
              <a:buFontTx/>
              <a:buChar char="-"/>
            </a:pPr>
            <a:r>
              <a:rPr lang="ar-IQ" dirty="0" smtClean="0">
                <a:cs typeface="+mj-cs"/>
              </a:rPr>
              <a:t> </a:t>
            </a:r>
            <a:r>
              <a:rPr lang="ar-IQ" dirty="0">
                <a:cs typeface="+mj-cs"/>
              </a:rPr>
              <a:t>الا انه بتقدم عمر النبات وزيادة نموه (المساحة الورقية للنبات) يحتاج الى كميات أكبر من الماء إذ لا تحتاج النباتات الى كميات كبيرة من الماء في بداية حياتها خاصة تلك النامية في الترب الثقيلة مقارنة بالترب الخفيفة التي تحتاج الى كميات أكبر وكمعدل يحتاج النبات </a:t>
            </a:r>
            <a:r>
              <a:rPr lang="en-US" dirty="0">
                <a:cs typeface="+mj-cs"/>
              </a:rPr>
              <a:t>2</a:t>
            </a:r>
            <a:r>
              <a:rPr lang="ar-IQ" dirty="0">
                <a:cs typeface="+mj-cs"/>
              </a:rPr>
              <a:t> – </a:t>
            </a:r>
            <a:r>
              <a:rPr lang="en-US" dirty="0">
                <a:cs typeface="+mj-cs"/>
              </a:rPr>
              <a:t>3</a:t>
            </a:r>
            <a:r>
              <a:rPr lang="ar-IQ" dirty="0">
                <a:cs typeface="+mj-cs"/>
              </a:rPr>
              <a:t> ريات في الترب الثقيلة واكثر من ذلك في الترب الخفيفة</a:t>
            </a:r>
            <a:r>
              <a:rPr lang="ar-IQ" dirty="0" smtClean="0">
                <a:cs typeface="+mj-cs"/>
              </a:rPr>
              <a:t>،</a:t>
            </a:r>
          </a:p>
          <a:p>
            <a:pPr marL="0" indent="0" algn="just" rtl="1">
              <a:lnSpc>
                <a:spcPct val="170000"/>
              </a:lnSpc>
              <a:buNone/>
            </a:pPr>
            <a:endParaRPr lang="en-US" sz="3800" dirty="0">
              <a:cs typeface="+mj-cs"/>
            </a:endParaRPr>
          </a:p>
        </p:txBody>
      </p:sp>
    </p:spTree>
    <p:extLst>
      <p:ext uri="{BB962C8B-B14F-4D97-AF65-F5344CB8AC3E}">
        <p14:creationId xmlns:p14="http://schemas.microsoft.com/office/powerpoint/2010/main" val="3237051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70000" lnSpcReduction="20000"/>
          </a:bodyPr>
          <a:lstStyle/>
          <a:p>
            <a:pPr marL="85725" indent="-85725" algn="just" rtl="1">
              <a:lnSpc>
                <a:spcPct val="170000"/>
              </a:lnSpc>
              <a:buFontTx/>
              <a:buChar char="-"/>
            </a:pPr>
            <a:r>
              <a:rPr lang="ar-IQ" b="1" dirty="0" smtClean="0">
                <a:cs typeface="+mj-cs"/>
              </a:rPr>
              <a:t>الري</a:t>
            </a:r>
          </a:p>
          <a:p>
            <a:pPr marL="85725" indent="-85725" algn="just" rtl="1">
              <a:lnSpc>
                <a:spcPct val="170000"/>
              </a:lnSpc>
              <a:buFontTx/>
              <a:buChar char="-"/>
            </a:pPr>
            <a:r>
              <a:rPr lang="ar-IQ" dirty="0" smtClean="0">
                <a:cs typeface="+mj-cs"/>
              </a:rPr>
              <a:t>كما </a:t>
            </a:r>
            <a:r>
              <a:rPr lang="ar-IQ" dirty="0">
                <a:cs typeface="+mj-cs"/>
              </a:rPr>
              <a:t>ان المناطق التي تتساقط فيها الامطار بكميات كافية والتي تتعمق فيها جذور النباتات داخل التربة لمسافة </a:t>
            </a:r>
            <a:r>
              <a:rPr lang="en-US" dirty="0">
                <a:cs typeface="+mj-cs"/>
              </a:rPr>
              <a:t>180</a:t>
            </a:r>
            <a:r>
              <a:rPr lang="ar-IQ" dirty="0">
                <a:cs typeface="+mj-cs"/>
              </a:rPr>
              <a:t> – </a:t>
            </a:r>
            <a:r>
              <a:rPr lang="en-US" dirty="0">
                <a:cs typeface="+mj-cs"/>
              </a:rPr>
              <a:t>240</a:t>
            </a:r>
            <a:r>
              <a:rPr lang="ar-IQ" dirty="0">
                <a:cs typeface="+mj-cs"/>
              </a:rPr>
              <a:t> سم وجد ان عملية الري لا تؤثر على زيادة الحاصل وحجم الثمار او محتواها من السكريات </a:t>
            </a:r>
            <a:endParaRPr lang="ar-IQ" dirty="0" smtClean="0">
              <a:cs typeface="+mj-cs"/>
            </a:endParaRPr>
          </a:p>
          <a:p>
            <a:pPr marL="85725" indent="-85725" algn="just" rtl="1">
              <a:lnSpc>
                <a:spcPct val="170000"/>
              </a:lnSpc>
              <a:buFontTx/>
              <a:buChar char="-"/>
            </a:pPr>
            <a:r>
              <a:rPr lang="ar-IQ" dirty="0" smtClean="0">
                <a:cs typeface="+mj-cs"/>
              </a:rPr>
              <a:t>الا </a:t>
            </a:r>
            <a:r>
              <a:rPr lang="ar-IQ" dirty="0">
                <a:cs typeface="+mj-cs"/>
              </a:rPr>
              <a:t>ان زيادة الرطوبة قد تؤدي الى زيادة نسبة رطوبة الثمار وانخفاض حلاوتها اي قلة السكريات كما قد تميل الثمار الى الانفجار عند النضج نتيجة لزيادة الري</a:t>
            </a:r>
            <a:r>
              <a:rPr lang="ar-IQ" dirty="0" smtClean="0">
                <a:cs typeface="+mj-cs"/>
              </a:rPr>
              <a:t>.</a:t>
            </a:r>
          </a:p>
          <a:p>
            <a:pPr marL="85725" indent="-85725" algn="just" rtl="1">
              <a:lnSpc>
                <a:spcPct val="170000"/>
              </a:lnSpc>
              <a:buFontTx/>
              <a:buChar char="-"/>
            </a:pPr>
            <a:r>
              <a:rPr lang="ar-IQ" dirty="0" smtClean="0">
                <a:cs typeface="+mj-cs"/>
              </a:rPr>
              <a:t> </a:t>
            </a:r>
            <a:r>
              <a:rPr lang="ar-IQ" dirty="0">
                <a:cs typeface="+mj-cs"/>
              </a:rPr>
              <a:t>بصورة عامة تعطى ريات متباعدة في المراحل الاولى من حياة النبات حتى وقت التزهير ثم تنتظم عملية الري وتزداد بعد ذلك كلما تقدم النبات في العمر</a:t>
            </a:r>
            <a:r>
              <a:rPr lang="ar-IQ" dirty="0" smtClean="0">
                <a:cs typeface="+mj-cs"/>
              </a:rPr>
              <a:t>............................. يتبع</a:t>
            </a:r>
            <a:endParaRPr lang="en-US" dirty="0" smtClean="0">
              <a:cs typeface="+mj-cs"/>
            </a:endParaRPr>
          </a:p>
          <a:p>
            <a:pPr marL="0" indent="0" algn="just" rtl="1">
              <a:lnSpc>
                <a:spcPct val="170000"/>
              </a:lnSpc>
              <a:buNone/>
            </a:pPr>
            <a:endParaRPr lang="en-US" sz="3800" dirty="0">
              <a:cs typeface="+mj-cs"/>
            </a:endParaRPr>
          </a:p>
        </p:txBody>
      </p:sp>
    </p:spTree>
    <p:extLst>
      <p:ext uri="{BB962C8B-B14F-4D97-AF65-F5344CB8AC3E}">
        <p14:creationId xmlns:p14="http://schemas.microsoft.com/office/powerpoint/2010/main" val="1478833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a:bodyPr>
          <a:lstStyle/>
          <a:p>
            <a:pPr marL="85725" indent="-85725" algn="just" rtl="1">
              <a:lnSpc>
                <a:spcPct val="170000"/>
              </a:lnSpc>
              <a:buFontTx/>
              <a:buChar char="-"/>
            </a:pPr>
            <a:r>
              <a:rPr lang="ar-IQ" b="1" dirty="0" smtClean="0">
                <a:cs typeface="+mj-cs"/>
              </a:rPr>
              <a:t>العزق</a:t>
            </a:r>
            <a:endParaRPr lang="ar-IQ" sz="3800" dirty="0" smtClean="0">
              <a:cs typeface="+mj-cs"/>
            </a:endParaRPr>
          </a:p>
          <a:p>
            <a:pPr marL="85725" indent="-85725" algn="just" rtl="1">
              <a:lnSpc>
                <a:spcPct val="120000"/>
              </a:lnSpc>
              <a:buFontTx/>
              <a:buChar char="-"/>
            </a:pPr>
            <a:r>
              <a:rPr lang="ar-IQ" dirty="0" smtClean="0">
                <a:cs typeface="+mj-cs"/>
              </a:rPr>
              <a:t>تجرى </a:t>
            </a:r>
            <a:r>
              <a:rPr lang="ar-IQ" dirty="0">
                <a:cs typeface="+mj-cs"/>
              </a:rPr>
              <a:t>هذه العملية لازالة الادغال التي تنافس النباتات لاجل اعطاء حاصل </a:t>
            </a:r>
            <a:r>
              <a:rPr lang="ar-IQ" dirty="0" smtClean="0">
                <a:cs typeface="+mj-cs"/>
              </a:rPr>
              <a:t>جيد</a:t>
            </a:r>
          </a:p>
          <a:p>
            <a:pPr marL="85725" indent="-85725" algn="just" rtl="1">
              <a:lnSpc>
                <a:spcPct val="120000"/>
              </a:lnSpc>
              <a:buFontTx/>
              <a:buChar char="-"/>
            </a:pPr>
            <a:r>
              <a:rPr lang="ar-IQ" dirty="0" smtClean="0">
                <a:cs typeface="+mj-cs"/>
              </a:rPr>
              <a:t> </a:t>
            </a:r>
            <a:r>
              <a:rPr lang="ar-IQ" dirty="0">
                <a:cs typeface="+mj-cs"/>
              </a:rPr>
              <a:t>ويجب ان تتم عندما تكون النباتات صغيرة </a:t>
            </a:r>
            <a:endParaRPr lang="ar-IQ" dirty="0" smtClean="0">
              <a:cs typeface="+mj-cs"/>
            </a:endParaRPr>
          </a:p>
          <a:p>
            <a:pPr marL="85725" indent="-85725" algn="just" rtl="1">
              <a:lnSpc>
                <a:spcPct val="120000"/>
              </a:lnSpc>
              <a:buFontTx/>
              <a:buChar char="-"/>
            </a:pPr>
            <a:r>
              <a:rPr lang="ar-IQ" dirty="0" smtClean="0">
                <a:cs typeface="+mj-cs"/>
              </a:rPr>
              <a:t>وتكون </a:t>
            </a:r>
            <a:r>
              <a:rPr lang="ar-IQ" dirty="0">
                <a:cs typeface="+mj-cs"/>
              </a:rPr>
              <a:t>إما يدوية أو ميكانيكية بإستعمال المبيدات</a:t>
            </a:r>
            <a:r>
              <a:rPr lang="ar-IQ" dirty="0" smtClean="0">
                <a:cs typeface="+mj-cs"/>
              </a:rPr>
              <a:t>............. يتبع</a:t>
            </a:r>
          </a:p>
          <a:p>
            <a:pPr marL="85725" indent="-85725" algn="just" rtl="1">
              <a:lnSpc>
                <a:spcPct val="120000"/>
              </a:lnSpc>
              <a:buFontTx/>
              <a:buChar char="-"/>
            </a:pPr>
            <a:endParaRPr lang="ar-IQ" sz="4000" dirty="0" smtClean="0">
              <a:cs typeface="+mj-cs"/>
            </a:endParaRPr>
          </a:p>
          <a:p>
            <a:pPr marL="85725" indent="-85725" algn="just" rtl="1">
              <a:lnSpc>
                <a:spcPct val="170000"/>
              </a:lnSpc>
              <a:buFontTx/>
              <a:buChar char="-"/>
            </a:pPr>
            <a:endParaRPr lang="en-US" sz="3800" dirty="0">
              <a:cs typeface="+mj-cs"/>
            </a:endParaRPr>
          </a:p>
        </p:txBody>
      </p:sp>
    </p:spTree>
    <p:extLst>
      <p:ext uri="{BB962C8B-B14F-4D97-AF65-F5344CB8AC3E}">
        <p14:creationId xmlns:p14="http://schemas.microsoft.com/office/powerpoint/2010/main" val="23357127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55000" lnSpcReduction="20000"/>
          </a:bodyPr>
          <a:lstStyle/>
          <a:p>
            <a:pPr marL="85725" indent="-85725" algn="just" rtl="1">
              <a:lnSpc>
                <a:spcPct val="170000"/>
              </a:lnSpc>
              <a:buFontTx/>
              <a:buChar char="-"/>
            </a:pPr>
            <a:r>
              <a:rPr lang="ar-IQ" b="1" dirty="0"/>
              <a:t>النضج وجمع </a:t>
            </a:r>
            <a:r>
              <a:rPr lang="ar-IQ" b="1" dirty="0" smtClean="0"/>
              <a:t>الحاصل</a:t>
            </a:r>
          </a:p>
          <a:p>
            <a:pPr marL="85725" indent="-85725" algn="just" rtl="1">
              <a:lnSpc>
                <a:spcPct val="170000"/>
              </a:lnSpc>
              <a:buFontTx/>
              <a:buChar char="-"/>
            </a:pPr>
            <a:r>
              <a:rPr lang="ar-IQ" sz="4000" dirty="0">
                <a:cs typeface="+mj-cs"/>
              </a:rPr>
              <a:t> تنضج ثمار الرقي بعد </a:t>
            </a:r>
            <a:r>
              <a:rPr lang="en-US" sz="4000" dirty="0">
                <a:cs typeface="+mj-cs"/>
              </a:rPr>
              <a:t>3</a:t>
            </a:r>
            <a:r>
              <a:rPr lang="ar-IQ" sz="4000" dirty="0">
                <a:cs typeface="+mj-cs"/>
              </a:rPr>
              <a:t> – </a:t>
            </a:r>
            <a:r>
              <a:rPr lang="en-US" sz="4000" dirty="0">
                <a:cs typeface="+mj-cs"/>
              </a:rPr>
              <a:t>4</a:t>
            </a:r>
            <a:r>
              <a:rPr lang="ar-IQ" sz="4000" dirty="0">
                <a:cs typeface="+mj-cs"/>
              </a:rPr>
              <a:t> أشهر من الزراعة ويتوقف ذلك على الصنف وموعد الزراعة، </a:t>
            </a:r>
            <a:endParaRPr lang="ar-IQ" sz="4000" dirty="0" smtClean="0">
              <a:cs typeface="+mj-cs"/>
            </a:endParaRPr>
          </a:p>
          <a:p>
            <a:pPr marL="85725" indent="-85725" algn="just" rtl="1">
              <a:lnSpc>
                <a:spcPct val="170000"/>
              </a:lnSpc>
              <a:buFontTx/>
              <a:buChar char="-"/>
            </a:pPr>
            <a:r>
              <a:rPr lang="ar-IQ" sz="4000" dirty="0" smtClean="0">
                <a:cs typeface="+mj-cs"/>
              </a:rPr>
              <a:t>يستمر </a:t>
            </a:r>
            <a:r>
              <a:rPr lang="ar-IQ" sz="4000" dirty="0">
                <a:cs typeface="+mj-cs"/>
              </a:rPr>
              <a:t>جمع الحاصل حوالي شهرين، </a:t>
            </a:r>
            <a:endParaRPr lang="ar-IQ" sz="4000" dirty="0" smtClean="0">
              <a:cs typeface="+mj-cs"/>
            </a:endParaRPr>
          </a:p>
          <a:p>
            <a:pPr marL="85725" indent="-85725" algn="just" rtl="1">
              <a:lnSpc>
                <a:spcPct val="170000"/>
              </a:lnSpc>
              <a:buFontTx/>
              <a:buChar char="-"/>
            </a:pPr>
            <a:r>
              <a:rPr lang="ar-IQ" sz="4000" dirty="0" smtClean="0">
                <a:cs typeface="+mj-cs"/>
              </a:rPr>
              <a:t>يعطي </a:t>
            </a:r>
            <a:r>
              <a:rPr lang="ar-IQ" sz="4000" dirty="0">
                <a:cs typeface="+mj-cs"/>
              </a:rPr>
              <a:t>الدونم حوالي </a:t>
            </a:r>
            <a:r>
              <a:rPr lang="en-US" sz="4000" dirty="0">
                <a:cs typeface="+mj-cs"/>
              </a:rPr>
              <a:t>2</a:t>
            </a:r>
            <a:r>
              <a:rPr lang="ar-IQ" sz="4000" dirty="0">
                <a:cs typeface="+mj-cs"/>
              </a:rPr>
              <a:t> – </a:t>
            </a:r>
            <a:r>
              <a:rPr lang="en-US" sz="4000" dirty="0">
                <a:cs typeface="+mj-cs"/>
              </a:rPr>
              <a:t>3</a:t>
            </a:r>
            <a:r>
              <a:rPr lang="ar-IQ" sz="4000" dirty="0">
                <a:cs typeface="+mj-cs"/>
              </a:rPr>
              <a:t> طن، </a:t>
            </a:r>
            <a:endParaRPr lang="ar-IQ" sz="4000" dirty="0" smtClean="0">
              <a:cs typeface="+mj-cs"/>
            </a:endParaRPr>
          </a:p>
          <a:p>
            <a:pPr marL="85725" indent="-85725" algn="just" rtl="1">
              <a:lnSpc>
                <a:spcPct val="170000"/>
              </a:lnSpc>
              <a:buFontTx/>
              <a:buChar char="-"/>
            </a:pPr>
            <a:r>
              <a:rPr lang="ar-IQ" sz="4000" dirty="0" smtClean="0">
                <a:cs typeface="+mj-cs"/>
              </a:rPr>
              <a:t>ومن </a:t>
            </a:r>
            <a:r>
              <a:rPr lang="ar-IQ" sz="4000" dirty="0">
                <a:cs typeface="+mj-cs"/>
              </a:rPr>
              <a:t>المهم تحديد نضج الثمار قبل جنيها وهناك علامات يمكن من خلالها الاستدلال على النضج  لان استعمال الحجم  كدليل للنضج غير صحيح بسبب اختلاف الاصناف فيما بينها في الحجم عند النضج ومن العلامات التي يمكن استعمالها مجتمعة لتحديد نضج الثمار:</a:t>
            </a:r>
            <a:endParaRPr lang="ar-IQ" sz="3800" dirty="0" smtClean="0">
              <a:cs typeface="+mj-cs"/>
            </a:endParaRPr>
          </a:p>
        </p:txBody>
      </p:sp>
    </p:spTree>
    <p:extLst>
      <p:ext uri="{BB962C8B-B14F-4D97-AF65-F5344CB8AC3E}">
        <p14:creationId xmlns:p14="http://schemas.microsoft.com/office/powerpoint/2010/main" val="3709210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55000" lnSpcReduction="20000"/>
          </a:bodyPr>
          <a:lstStyle/>
          <a:p>
            <a:pPr marL="85725" indent="-85725" algn="just" rtl="1">
              <a:lnSpc>
                <a:spcPct val="170000"/>
              </a:lnSpc>
              <a:buFontTx/>
              <a:buChar char="-"/>
            </a:pPr>
            <a:r>
              <a:rPr lang="ar-IQ" sz="3800" b="1" dirty="0">
                <a:cs typeface="+mj-cs"/>
              </a:rPr>
              <a:t>النضج وجمع </a:t>
            </a:r>
            <a:r>
              <a:rPr lang="ar-IQ" sz="3800" b="1" dirty="0" smtClean="0">
                <a:cs typeface="+mj-cs"/>
              </a:rPr>
              <a:t>الحاصل</a:t>
            </a:r>
            <a:endParaRPr lang="ar-IQ" sz="3800" dirty="0">
              <a:cs typeface="+mj-cs"/>
            </a:endParaRPr>
          </a:p>
          <a:p>
            <a:pPr marL="271463" indent="-271463" algn="just" rtl="1">
              <a:lnSpc>
                <a:spcPct val="170000"/>
              </a:lnSpc>
              <a:buNone/>
            </a:pPr>
            <a:r>
              <a:rPr lang="en-US" sz="3800" dirty="0">
                <a:cs typeface="+mj-cs"/>
              </a:rPr>
              <a:t>1</a:t>
            </a:r>
            <a:r>
              <a:rPr lang="ar-IQ" sz="3800" dirty="0">
                <a:cs typeface="+mj-cs"/>
              </a:rPr>
              <a:t>- الطرق على الثمرة: الثمار الناضجة تعطي صوت مكتوم إما الغير ناضجة فتعطي صوت رنان.</a:t>
            </a:r>
            <a:endParaRPr lang="en-US" sz="3800" dirty="0">
              <a:cs typeface="+mj-cs"/>
            </a:endParaRPr>
          </a:p>
          <a:p>
            <a:pPr marL="357188" indent="-357188" algn="just" rtl="1">
              <a:lnSpc>
                <a:spcPct val="170000"/>
              </a:lnSpc>
              <a:buNone/>
            </a:pPr>
            <a:r>
              <a:rPr lang="en-US" sz="3800" dirty="0">
                <a:cs typeface="+mj-cs"/>
              </a:rPr>
              <a:t>2</a:t>
            </a:r>
            <a:r>
              <a:rPr lang="ar-IQ" sz="3800" dirty="0">
                <a:cs typeface="+mj-cs"/>
              </a:rPr>
              <a:t>- جفاف المحلاق المقابل لعنق الثمرة: وتحول لونه من الابيض الى الاصفر الفاتح عند نضج الثمرة. </a:t>
            </a:r>
            <a:endParaRPr lang="en-US" sz="3800" dirty="0">
              <a:cs typeface="+mj-cs"/>
            </a:endParaRPr>
          </a:p>
          <a:p>
            <a:pPr marL="0" indent="0" algn="just" rtl="1">
              <a:lnSpc>
                <a:spcPct val="170000"/>
              </a:lnSpc>
              <a:buNone/>
            </a:pPr>
            <a:r>
              <a:rPr lang="en-US" sz="3800" dirty="0">
                <a:cs typeface="+mj-cs"/>
              </a:rPr>
              <a:t>3</a:t>
            </a:r>
            <a:r>
              <a:rPr lang="ar-IQ" sz="3800" dirty="0">
                <a:cs typeface="+mj-cs"/>
              </a:rPr>
              <a:t>- تصلب القشرة الخارجية للثمرة في الجزء الملامس لسطح التربة ولايمكن تخديشها عند النضج.</a:t>
            </a:r>
            <a:endParaRPr lang="en-US" sz="3800" dirty="0">
              <a:cs typeface="+mj-cs"/>
            </a:endParaRPr>
          </a:p>
          <a:p>
            <a:pPr marL="271463" indent="-271463" algn="just" rtl="1">
              <a:lnSpc>
                <a:spcPct val="170000"/>
              </a:lnSpc>
              <a:buNone/>
            </a:pPr>
            <a:r>
              <a:rPr lang="en-US" sz="3800" dirty="0" smtClean="0">
                <a:cs typeface="+mj-cs"/>
              </a:rPr>
              <a:t>4</a:t>
            </a:r>
            <a:r>
              <a:rPr lang="ar-IQ" sz="3800" dirty="0" smtClean="0">
                <a:cs typeface="+mj-cs"/>
              </a:rPr>
              <a:t>- </a:t>
            </a:r>
            <a:r>
              <a:rPr lang="ar-IQ" sz="3800" dirty="0">
                <a:cs typeface="+mj-cs"/>
              </a:rPr>
              <a:t>ضغط الثمار بين راحتي اليد فيكون الصوت واضح نتيجة لتمزق الانسجة الداخلية للثمرة الناضجة. </a:t>
            </a:r>
            <a:r>
              <a:rPr lang="ar-IQ" sz="3800" dirty="0" smtClean="0">
                <a:cs typeface="+mj-cs"/>
              </a:rPr>
              <a:t>........................................ يتبع</a:t>
            </a:r>
            <a:endParaRPr lang="en-US" sz="3800" dirty="0">
              <a:cs typeface="+mj-cs"/>
            </a:endParaRPr>
          </a:p>
          <a:p>
            <a:pPr marL="85725" indent="-85725" algn="just" rtl="1">
              <a:lnSpc>
                <a:spcPct val="170000"/>
              </a:lnSpc>
              <a:buFontTx/>
              <a:buChar char="-"/>
            </a:pPr>
            <a:endParaRPr lang="ar-IQ" b="1" dirty="0" smtClean="0"/>
          </a:p>
        </p:txBody>
      </p:sp>
    </p:spTree>
    <p:extLst>
      <p:ext uri="{BB962C8B-B14F-4D97-AF65-F5344CB8AC3E}">
        <p14:creationId xmlns:p14="http://schemas.microsoft.com/office/powerpoint/2010/main" val="2302104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lnSpcReduction="10000"/>
          </a:bodyPr>
          <a:lstStyle/>
          <a:p>
            <a:pPr marL="0" indent="0" algn="just" rtl="1">
              <a:lnSpc>
                <a:spcPct val="150000"/>
              </a:lnSpc>
              <a:buNone/>
            </a:pPr>
            <a:r>
              <a:rPr lang="ar-IQ" sz="2400" b="1" dirty="0" smtClean="0">
                <a:cs typeface="+mj-cs"/>
              </a:rPr>
              <a:t>- التغيرات </a:t>
            </a:r>
            <a:r>
              <a:rPr lang="ar-IQ" sz="2400" b="1" dirty="0">
                <a:cs typeface="+mj-cs"/>
              </a:rPr>
              <a:t>التي تحصل في الثمار اثناء </a:t>
            </a:r>
            <a:r>
              <a:rPr lang="ar-IQ" sz="2400" b="1" dirty="0" smtClean="0">
                <a:cs typeface="+mj-cs"/>
              </a:rPr>
              <a:t>النضج</a:t>
            </a:r>
          </a:p>
          <a:p>
            <a:pPr marL="185738" indent="-185738" algn="just" rtl="1">
              <a:lnSpc>
                <a:spcPct val="150000"/>
              </a:lnSpc>
              <a:buNone/>
            </a:pPr>
            <a:r>
              <a:rPr lang="ar-IQ" sz="2400" dirty="0" smtClean="0">
                <a:cs typeface="+mj-cs"/>
              </a:rPr>
              <a:t>- اجريت </a:t>
            </a:r>
            <a:r>
              <a:rPr lang="ar-IQ" sz="2400" dirty="0">
                <a:cs typeface="+mj-cs"/>
              </a:rPr>
              <a:t>عدة دراسات حول هذا الموضوع من قبل العديد من الباحثين يمكن تلخيص نتائجها كما يأتي:</a:t>
            </a:r>
            <a:endParaRPr lang="en-US" sz="2400" dirty="0">
              <a:cs typeface="+mj-cs"/>
            </a:endParaRPr>
          </a:p>
          <a:p>
            <a:pPr marL="271463" indent="-271463" algn="just" rtl="1">
              <a:lnSpc>
                <a:spcPct val="150000"/>
              </a:lnSpc>
              <a:buNone/>
            </a:pPr>
            <a:r>
              <a:rPr lang="en-US" sz="2400" dirty="0">
                <a:cs typeface="+mj-cs"/>
              </a:rPr>
              <a:t>1</a:t>
            </a:r>
            <a:r>
              <a:rPr lang="ar-IQ" sz="2400" dirty="0">
                <a:cs typeface="+mj-cs"/>
              </a:rPr>
              <a:t>- النوعية العالية لثمار الرقي لها علاقة بمجموع السكريات وبمقدار اللون الاحمر الغامق وكذلك طـــــراوة انسجة اللب </a:t>
            </a:r>
            <a:r>
              <a:rPr lang="en-US" sz="2400" dirty="0">
                <a:cs typeface="+mj-cs"/>
              </a:rPr>
              <a:t>Texture</a:t>
            </a:r>
            <a:r>
              <a:rPr lang="ar-IQ" sz="2400" dirty="0">
                <a:cs typeface="+mj-cs"/>
              </a:rPr>
              <a:t>.</a:t>
            </a:r>
            <a:endParaRPr lang="en-US" sz="2400" dirty="0">
              <a:cs typeface="+mj-cs"/>
            </a:endParaRPr>
          </a:p>
          <a:p>
            <a:pPr marL="271463" indent="-271463" algn="just" rtl="1">
              <a:lnSpc>
                <a:spcPct val="150000"/>
              </a:lnSpc>
              <a:buNone/>
            </a:pPr>
            <a:r>
              <a:rPr lang="en-US" sz="2400" dirty="0">
                <a:cs typeface="+mj-cs"/>
              </a:rPr>
              <a:t>2</a:t>
            </a:r>
            <a:r>
              <a:rPr lang="ar-IQ" sz="2400" dirty="0">
                <a:cs typeface="+mj-cs"/>
              </a:rPr>
              <a:t>- كمية السكر الموجود في جزء الثمرة القريب من محل اتصال الثمرة بالساق </a:t>
            </a:r>
            <a:r>
              <a:rPr lang="en-US" sz="2400" dirty="0">
                <a:cs typeface="+mj-cs"/>
              </a:rPr>
              <a:t>Stem end</a:t>
            </a:r>
            <a:r>
              <a:rPr lang="ar-IQ" sz="2400" dirty="0">
                <a:cs typeface="+mj-cs"/>
              </a:rPr>
              <a:t> تكون اقل مما هو علية في جزء الثمرة القريب من الطرف الزهري </a:t>
            </a:r>
            <a:r>
              <a:rPr lang="en-US" sz="2400" dirty="0">
                <a:cs typeface="+mj-cs"/>
              </a:rPr>
              <a:t>Blossom end</a:t>
            </a:r>
            <a:r>
              <a:rPr lang="ar-IQ" sz="2400" dirty="0">
                <a:cs typeface="+mj-cs"/>
              </a:rPr>
              <a:t>. </a:t>
            </a:r>
            <a:endParaRPr lang="en-US" sz="2400" dirty="0">
              <a:cs typeface="+mj-cs"/>
            </a:endParaRPr>
          </a:p>
          <a:p>
            <a:pPr algn="just" rtl="1">
              <a:buFontTx/>
              <a:buChar char="-"/>
            </a:pPr>
            <a:endParaRPr lang="en-US" sz="2400" dirty="0">
              <a:cs typeface="+mj-cs"/>
            </a:endParaRPr>
          </a:p>
          <a:p>
            <a:pPr marL="85725" indent="-85725" algn="just" rtl="1">
              <a:lnSpc>
                <a:spcPct val="170000"/>
              </a:lnSpc>
              <a:buFontTx/>
              <a:buChar char="-"/>
            </a:pPr>
            <a:endParaRPr lang="ar-IQ" b="1" dirty="0" smtClean="0"/>
          </a:p>
        </p:txBody>
      </p:sp>
    </p:spTree>
    <p:extLst>
      <p:ext uri="{BB962C8B-B14F-4D97-AF65-F5344CB8AC3E}">
        <p14:creationId xmlns:p14="http://schemas.microsoft.com/office/powerpoint/2010/main" val="1693099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lnSpcReduction="10000"/>
          </a:bodyPr>
          <a:lstStyle/>
          <a:p>
            <a:pPr marL="0" indent="0" algn="just" rtl="1">
              <a:lnSpc>
                <a:spcPct val="170000"/>
              </a:lnSpc>
              <a:buNone/>
            </a:pPr>
            <a:r>
              <a:rPr lang="ar-IQ" sz="2400" b="1" dirty="0" smtClean="0">
                <a:cs typeface="+mj-cs"/>
              </a:rPr>
              <a:t>- التغيرات </a:t>
            </a:r>
            <a:r>
              <a:rPr lang="ar-IQ" sz="2400" b="1" dirty="0">
                <a:cs typeface="+mj-cs"/>
              </a:rPr>
              <a:t>التي تحصل في الثمار اثناء </a:t>
            </a:r>
            <a:r>
              <a:rPr lang="ar-IQ" sz="2400" b="1" dirty="0" smtClean="0">
                <a:cs typeface="+mj-cs"/>
              </a:rPr>
              <a:t>النضج</a:t>
            </a:r>
          </a:p>
          <a:p>
            <a:pPr marL="185738" indent="-185738" algn="just" rtl="1">
              <a:lnSpc>
                <a:spcPct val="170000"/>
              </a:lnSpc>
              <a:buNone/>
            </a:pPr>
            <a:r>
              <a:rPr lang="en-US" sz="2400" dirty="0" smtClean="0">
                <a:cs typeface="+mj-cs"/>
              </a:rPr>
              <a:t>3</a:t>
            </a:r>
            <a:r>
              <a:rPr lang="ar-IQ" sz="2400" dirty="0">
                <a:cs typeface="+mj-cs"/>
              </a:rPr>
              <a:t>- يبدا تكوين السكريات المختزلة في بعض الاصناف في اليوم العاشر من تفتح الازهار </a:t>
            </a:r>
            <a:r>
              <a:rPr lang="en-US" sz="2400" dirty="0" err="1">
                <a:cs typeface="+mj-cs"/>
              </a:rPr>
              <a:t>Anthesis</a:t>
            </a:r>
            <a:r>
              <a:rPr lang="ar-IQ" sz="2400" dirty="0">
                <a:cs typeface="+mj-cs"/>
              </a:rPr>
              <a:t> وتنقص عند النضج لان جزء منها يتحول الى السكروز والجزء الاخر يستهلك في عملية التنفس التي تزداد بتقدم نضج الثمار، اما السكروز نادرا″ما يكون موجود داخل الثمار قبل اليوم العشرين من تفتح الازهار.</a:t>
            </a:r>
            <a:endParaRPr lang="en-US" sz="2400" dirty="0">
              <a:cs typeface="+mj-cs"/>
            </a:endParaRPr>
          </a:p>
          <a:p>
            <a:pPr marL="271463" indent="-271463" algn="just" rtl="1">
              <a:lnSpc>
                <a:spcPct val="170000"/>
              </a:lnSpc>
              <a:buNone/>
            </a:pPr>
            <a:r>
              <a:rPr lang="en-US" sz="2400" dirty="0">
                <a:cs typeface="+mj-cs"/>
              </a:rPr>
              <a:t>4</a:t>
            </a:r>
            <a:r>
              <a:rPr lang="ar-IQ" sz="2400" dirty="0">
                <a:cs typeface="+mj-cs"/>
              </a:rPr>
              <a:t>- تزداد المواد الصلبة الذائبة الكلية مع تقدم النضج، كما وجد ان السكريات تشكل </a:t>
            </a:r>
            <a:r>
              <a:rPr lang="en-US" sz="2400" dirty="0">
                <a:cs typeface="+mj-cs"/>
              </a:rPr>
              <a:t>85</a:t>
            </a:r>
            <a:r>
              <a:rPr lang="ar-IQ" sz="2400" dirty="0">
                <a:cs typeface="+mj-cs"/>
              </a:rPr>
              <a:t> % من مجموع المواد الصلبة الذائبة الكلية.</a:t>
            </a:r>
            <a:endParaRPr lang="en-US" sz="2400" dirty="0">
              <a:cs typeface="+mj-cs"/>
            </a:endParaRPr>
          </a:p>
          <a:p>
            <a:pPr algn="just" rtl="1">
              <a:buFontTx/>
              <a:buChar char="-"/>
            </a:pPr>
            <a:endParaRPr lang="en-US" sz="2400" dirty="0">
              <a:cs typeface="+mj-cs"/>
            </a:endParaRPr>
          </a:p>
          <a:p>
            <a:pPr marL="85725" indent="-85725" algn="just" rtl="1">
              <a:lnSpc>
                <a:spcPct val="170000"/>
              </a:lnSpc>
              <a:buFontTx/>
              <a:buChar char="-"/>
            </a:pPr>
            <a:endParaRPr lang="ar-IQ" b="1" dirty="0" smtClean="0"/>
          </a:p>
        </p:txBody>
      </p:sp>
    </p:spTree>
    <p:extLst>
      <p:ext uri="{BB962C8B-B14F-4D97-AF65-F5344CB8AC3E}">
        <p14:creationId xmlns:p14="http://schemas.microsoft.com/office/powerpoint/2010/main" val="683299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92500" lnSpcReduction="20000"/>
          </a:bodyPr>
          <a:lstStyle/>
          <a:p>
            <a:pPr marL="0" indent="0" algn="just" rtl="1">
              <a:lnSpc>
                <a:spcPct val="170000"/>
              </a:lnSpc>
              <a:buNone/>
            </a:pPr>
            <a:r>
              <a:rPr lang="ar-IQ" sz="2400" b="1" dirty="0" smtClean="0">
                <a:cs typeface="+mj-cs"/>
              </a:rPr>
              <a:t>- التغيرات </a:t>
            </a:r>
            <a:r>
              <a:rPr lang="ar-IQ" sz="2400" b="1" dirty="0">
                <a:cs typeface="+mj-cs"/>
              </a:rPr>
              <a:t>التي تحصل في الثمار اثناء </a:t>
            </a:r>
            <a:r>
              <a:rPr lang="ar-IQ" sz="2400" b="1" dirty="0" smtClean="0">
                <a:cs typeface="+mj-cs"/>
              </a:rPr>
              <a:t>النضج</a:t>
            </a:r>
          </a:p>
          <a:p>
            <a:pPr marL="271463" indent="-271463" algn="just" rtl="1">
              <a:lnSpc>
                <a:spcPct val="160000"/>
              </a:lnSpc>
              <a:buNone/>
            </a:pPr>
            <a:r>
              <a:rPr lang="en-US" sz="2400" dirty="0" smtClean="0">
                <a:cs typeface="+mj-cs"/>
              </a:rPr>
              <a:t>5</a:t>
            </a:r>
            <a:r>
              <a:rPr lang="ar-IQ" sz="2400" dirty="0">
                <a:cs typeface="+mj-cs"/>
              </a:rPr>
              <a:t>- لوحظ عند خزن الثمار وجود نقص قليل في السكريات بمقدار </a:t>
            </a:r>
            <a:r>
              <a:rPr lang="en-US" sz="2400" dirty="0">
                <a:cs typeface="+mj-cs"/>
              </a:rPr>
              <a:t>1</a:t>
            </a:r>
            <a:r>
              <a:rPr lang="ar-IQ" sz="2400" dirty="0">
                <a:cs typeface="+mj-cs"/>
              </a:rPr>
              <a:t> % ويعتمد ذلك على درجة النضج ووقت الحصاد ودرجة الحرارة والرطوبة النسبية في المخزن وطول مدة الخزن.</a:t>
            </a:r>
            <a:endParaRPr lang="en-US" sz="2400" dirty="0">
              <a:cs typeface="+mj-cs"/>
            </a:endParaRPr>
          </a:p>
          <a:p>
            <a:pPr marL="357188" indent="-357188" algn="just" rtl="1">
              <a:lnSpc>
                <a:spcPct val="160000"/>
              </a:lnSpc>
              <a:buNone/>
            </a:pPr>
            <a:r>
              <a:rPr lang="en-US" sz="2400" dirty="0">
                <a:cs typeface="+mj-cs"/>
              </a:rPr>
              <a:t>6</a:t>
            </a:r>
            <a:r>
              <a:rPr lang="ar-IQ" sz="2400" dirty="0">
                <a:cs typeface="+mj-cs"/>
              </a:rPr>
              <a:t>- توزيع المواد السكرية داخل الثمرة لم يكن متساويا″إذ  ان نسبتها تكون عالية حول البذور وفي الطرف الزهري للثمرة تكون أعلى من الجزء القاعدي القريب من الساق، كما ان الفرق في المواد السكرية داخل الثمرة يصل الى حوالي </a:t>
            </a:r>
            <a:r>
              <a:rPr lang="en-US" sz="2400" dirty="0">
                <a:cs typeface="+mj-cs"/>
              </a:rPr>
              <a:t>2</a:t>
            </a:r>
            <a:r>
              <a:rPr lang="ar-IQ" sz="2400" dirty="0">
                <a:cs typeface="+mj-cs"/>
              </a:rPr>
              <a:t> % وان المواد الصلبة تكون منخفضة جدا من جهة القشرة وتكون في القشرة العليا البعيدة من سطح التربة اعلى منها في القشرة السفلى. </a:t>
            </a:r>
            <a:r>
              <a:rPr lang="ar-IQ" sz="2400" dirty="0" smtClean="0">
                <a:cs typeface="+mj-cs"/>
              </a:rPr>
              <a:t>.................................. يتبع</a:t>
            </a:r>
            <a:endParaRPr lang="en-US" sz="2400" dirty="0">
              <a:cs typeface="+mj-cs"/>
            </a:endParaRPr>
          </a:p>
          <a:p>
            <a:pPr algn="just" rtl="1">
              <a:buFontTx/>
              <a:buChar char="-"/>
            </a:pPr>
            <a:endParaRPr lang="en-US" sz="2400" dirty="0">
              <a:cs typeface="+mj-cs"/>
            </a:endParaRPr>
          </a:p>
          <a:p>
            <a:pPr marL="85725" indent="-85725" algn="just" rtl="1">
              <a:lnSpc>
                <a:spcPct val="170000"/>
              </a:lnSpc>
              <a:buFontTx/>
              <a:buChar char="-"/>
            </a:pPr>
            <a:endParaRPr lang="ar-IQ" b="1" dirty="0" smtClean="0"/>
          </a:p>
        </p:txBody>
      </p:sp>
    </p:spTree>
    <p:extLst>
      <p:ext uri="{BB962C8B-B14F-4D97-AF65-F5344CB8AC3E}">
        <p14:creationId xmlns:p14="http://schemas.microsoft.com/office/powerpoint/2010/main" val="2773566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a:bodyPr>
          <a:lstStyle/>
          <a:p>
            <a:pPr marL="85725" indent="-85725" algn="just" rtl="1">
              <a:buFontTx/>
              <a:buChar char="-"/>
            </a:pPr>
            <a:r>
              <a:rPr lang="ar-IQ" sz="2400" b="1" dirty="0" smtClean="0"/>
              <a:t>المواد </a:t>
            </a:r>
            <a:r>
              <a:rPr lang="ar-IQ" sz="2400" b="1" dirty="0"/>
              <a:t>الملونة بثمار </a:t>
            </a:r>
            <a:r>
              <a:rPr lang="ar-IQ" sz="2400" b="1" dirty="0" smtClean="0"/>
              <a:t>الرقي</a:t>
            </a:r>
          </a:p>
          <a:p>
            <a:pPr marL="85725" indent="-85725" algn="just" rtl="1">
              <a:lnSpc>
                <a:spcPct val="150000"/>
              </a:lnSpc>
              <a:buFontTx/>
              <a:buChar char="-"/>
            </a:pPr>
            <a:r>
              <a:rPr lang="ar-IQ" sz="2400" dirty="0">
                <a:cs typeface="+mj-cs"/>
              </a:rPr>
              <a:t>المواد المسؤولة عن الصبغة في الرقي هي عبارة عن اللايكوبين </a:t>
            </a:r>
            <a:r>
              <a:rPr lang="en-US" sz="2400" dirty="0" err="1">
                <a:cs typeface="+mj-cs"/>
              </a:rPr>
              <a:t>Lycopin</a:t>
            </a:r>
            <a:r>
              <a:rPr lang="ar-IQ" sz="2400" dirty="0">
                <a:cs typeface="+mj-cs"/>
              </a:rPr>
              <a:t> والكاروتين </a:t>
            </a:r>
            <a:r>
              <a:rPr lang="en-US" sz="2400" dirty="0" err="1">
                <a:cs typeface="+mj-cs"/>
              </a:rPr>
              <a:t>Caroten</a:t>
            </a:r>
            <a:r>
              <a:rPr lang="ar-IQ" sz="2400" dirty="0">
                <a:cs typeface="+mj-cs"/>
              </a:rPr>
              <a:t> التي تعطي اللون المميز الى لحم الثمار وبنسبة </a:t>
            </a:r>
            <a:r>
              <a:rPr lang="en-US" sz="2400" dirty="0">
                <a:cs typeface="+mj-cs"/>
              </a:rPr>
              <a:t>10</a:t>
            </a:r>
            <a:r>
              <a:rPr lang="ar-IQ" sz="2400" dirty="0">
                <a:cs typeface="+mj-cs"/>
              </a:rPr>
              <a:t> لايكوبين الى واحد </a:t>
            </a:r>
            <a:r>
              <a:rPr lang="ar-IQ" sz="2400" dirty="0" smtClean="0">
                <a:cs typeface="+mj-cs"/>
              </a:rPr>
              <a:t>كاروتين</a:t>
            </a:r>
          </a:p>
          <a:p>
            <a:pPr marL="85725" indent="-85725" algn="just" rtl="1">
              <a:lnSpc>
                <a:spcPct val="150000"/>
              </a:lnSpc>
              <a:buFontTx/>
              <a:buChar char="-"/>
            </a:pPr>
            <a:r>
              <a:rPr lang="ar-IQ" sz="2400" dirty="0" smtClean="0">
                <a:cs typeface="+mj-cs"/>
              </a:rPr>
              <a:t> </a:t>
            </a:r>
            <a:r>
              <a:rPr lang="ar-IQ" sz="2400" dirty="0">
                <a:cs typeface="+mj-cs"/>
              </a:rPr>
              <a:t>كما ان اللايكوبين لايمتنع تكونه عند نقل الثمار من درجات الحرارة المنخفضة (</a:t>
            </a:r>
            <a:r>
              <a:rPr lang="en-US" sz="2400" dirty="0">
                <a:cs typeface="+mj-cs"/>
              </a:rPr>
              <a:t>20</a:t>
            </a:r>
            <a:r>
              <a:rPr lang="ar-IQ" sz="2400" dirty="0">
                <a:cs typeface="+mj-cs"/>
              </a:rPr>
              <a:t>م◦) الى درجات الحرارة المرتفعة (</a:t>
            </a:r>
            <a:r>
              <a:rPr lang="en-US" sz="2400" dirty="0">
                <a:cs typeface="+mj-cs"/>
              </a:rPr>
              <a:t>37</a:t>
            </a:r>
            <a:r>
              <a:rPr lang="ar-IQ" sz="2400" dirty="0">
                <a:cs typeface="+mj-cs"/>
              </a:rPr>
              <a:t>م◦) </a:t>
            </a:r>
            <a:r>
              <a:rPr lang="ar-IQ" sz="2400" dirty="0" smtClean="0">
                <a:cs typeface="+mj-cs"/>
              </a:rPr>
              <a:t>عكس </a:t>
            </a:r>
            <a:r>
              <a:rPr lang="ar-IQ" sz="2400" dirty="0">
                <a:cs typeface="+mj-cs"/>
              </a:rPr>
              <a:t>ماهو في الطماطة مما يدل على ان العملية الفسلجية لتكون صبغة اللايكوبين في ثمار الرقي تختلف تماما عما موجود في الطماطة</a:t>
            </a:r>
            <a:r>
              <a:rPr lang="ar-IQ" sz="2400" dirty="0" smtClean="0"/>
              <a:t>.............................. يتبع</a:t>
            </a:r>
            <a:endParaRPr lang="en-US" sz="2400" dirty="0">
              <a:cs typeface="+mj-cs"/>
            </a:endParaRPr>
          </a:p>
          <a:p>
            <a:pPr marL="85725" indent="-85725" algn="just" rtl="1">
              <a:lnSpc>
                <a:spcPct val="170000"/>
              </a:lnSpc>
              <a:buFontTx/>
              <a:buChar char="-"/>
            </a:pPr>
            <a:endParaRPr lang="ar-IQ" b="1" dirty="0" smtClean="0"/>
          </a:p>
        </p:txBody>
      </p:sp>
    </p:spTree>
    <p:extLst>
      <p:ext uri="{BB962C8B-B14F-4D97-AF65-F5344CB8AC3E}">
        <p14:creationId xmlns:p14="http://schemas.microsoft.com/office/powerpoint/2010/main" val="2181566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696200" cy="2000250"/>
          </a:xfrm>
        </p:spPr>
        <p:txBody>
          <a:bodyPr>
            <a:normAutofit fontScale="90000"/>
          </a:bodyPr>
          <a:lstStyle/>
          <a:p>
            <a:r>
              <a:rPr lang="ar-IQ" b="1" dirty="0"/>
              <a:t>العائلة القرعية </a:t>
            </a:r>
            <a:br>
              <a:rPr lang="ar-IQ" b="1" dirty="0"/>
            </a:br>
            <a:r>
              <a:rPr lang="en-US" b="1" dirty="0"/>
              <a:t>Gourd Family or </a:t>
            </a:r>
            <a:r>
              <a:rPr lang="en-US" b="1" dirty="0" err="1"/>
              <a:t>Cucurbitaceae</a:t>
            </a:r>
            <a:r>
              <a:rPr lang="en-US" dirty="0"/>
              <a:t/>
            </a:r>
            <a:br>
              <a:rPr lang="en-US" dirty="0"/>
            </a:br>
            <a:r>
              <a:rPr lang="ar-IQ" dirty="0" smtClean="0"/>
              <a:t>الرقي </a:t>
            </a:r>
            <a:r>
              <a:rPr lang="ar-IQ" dirty="0"/>
              <a:t>+ </a:t>
            </a:r>
            <a:r>
              <a:rPr lang="ar-IQ" dirty="0" smtClean="0"/>
              <a:t>القرع بانواعه</a:t>
            </a:r>
            <a:endParaRPr lang="ar-IQ" dirty="0"/>
          </a:p>
        </p:txBody>
      </p:sp>
      <p:sp>
        <p:nvSpPr>
          <p:cNvPr id="3" name="Subtitle 2"/>
          <p:cNvSpPr>
            <a:spLocks noGrp="1"/>
          </p:cNvSpPr>
          <p:nvPr>
            <p:ph type="subTitle" idx="1"/>
          </p:nvPr>
        </p:nvSpPr>
        <p:spPr>
          <a:xfrm>
            <a:off x="1371600" y="3886200"/>
            <a:ext cx="6248400" cy="2209800"/>
          </a:xfrm>
        </p:spPr>
        <p:txBody>
          <a:bodyPr/>
          <a:lstStyle/>
          <a:p>
            <a:pPr>
              <a:spcBef>
                <a:spcPts val="0"/>
              </a:spcBef>
            </a:pPr>
            <a:r>
              <a:rPr lang="ar-IQ" sz="2800" dirty="0" smtClean="0">
                <a:cs typeface="+mj-cs"/>
              </a:rPr>
              <a:t>الرقي</a:t>
            </a:r>
          </a:p>
          <a:p>
            <a:pPr rtl="1">
              <a:spcBef>
                <a:spcPts val="0"/>
              </a:spcBef>
            </a:pPr>
            <a:r>
              <a:rPr lang="ar-IQ" sz="2800" b="1" dirty="0">
                <a:cs typeface="+mj-cs"/>
              </a:rPr>
              <a:t>* الاسم الانكليزي </a:t>
            </a:r>
            <a:r>
              <a:rPr lang="en-US" sz="2800" b="1" dirty="0">
                <a:cs typeface="+mj-cs"/>
              </a:rPr>
              <a:t>Water melon</a:t>
            </a:r>
            <a:endParaRPr lang="en-US" sz="2800" dirty="0">
              <a:cs typeface="+mj-cs"/>
            </a:endParaRPr>
          </a:p>
          <a:p>
            <a:pPr rtl="1">
              <a:spcBef>
                <a:spcPts val="0"/>
              </a:spcBef>
            </a:pPr>
            <a:r>
              <a:rPr lang="ar-IQ" sz="2800" b="1" dirty="0">
                <a:cs typeface="+mj-cs"/>
              </a:rPr>
              <a:t>*الاسم العلمي </a:t>
            </a:r>
            <a:r>
              <a:rPr lang="en-US" sz="2800" b="1" i="1" dirty="0" err="1">
                <a:cs typeface="+mj-cs"/>
              </a:rPr>
              <a:t>Citrullus</a:t>
            </a:r>
            <a:r>
              <a:rPr lang="en-US" sz="2800" b="1" i="1" dirty="0">
                <a:cs typeface="+mj-cs"/>
              </a:rPr>
              <a:t> </a:t>
            </a:r>
            <a:r>
              <a:rPr lang="en-US" sz="2800" b="1" i="1" dirty="0" err="1">
                <a:cs typeface="+mj-cs"/>
              </a:rPr>
              <a:t>lanatus</a:t>
            </a:r>
            <a:endParaRPr lang="en-US" sz="2800" dirty="0">
              <a:cs typeface="+mj-cs"/>
            </a:endParaRPr>
          </a:p>
          <a:p>
            <a:pPr algn="l" rtl="1"/>
            <a:r>
              <a:rPr lang="ar-IQ" sz="1800" b="1" dirty="0"/>
              <a:t>م</a:t>
            </a:r>
            <a:r>
              <a:rPr lang="en-US" sz="1800" b="1" dirty="0"/>
              <a:t>7</a:t>
            </a:r>
            <a:r>
              <a:rPr lang="ar-IQ" sz="1800" b="1" dirty="0"/>
              <a:t> الثلاثاء </a:t>
            </a:r>
            <a:r>
              <a:rPr lang="en-US" sz="1800" b="1" dirty="0"/>
              <a:t>12</a:t>
            </a:r>
            <a:r>
              <a:rPr lang="ar-IQ" sz="1800" b="1" dirty="0"/>
              <a:t>/ </a:t>
            </a:r>
            <a:r>
              <a:rPr lang="en-US" sz="1800" b="1" dirty="0"/>
              <a:t>4</a:t>
            </a:r>
            <a:r>
              <a:rPr lang="ar-IQ" sz="1800" b="1" dirty="0"/>
              <a:t>/ </a:t>
            </a:r>
            <a:r>
              <a:rPr lang="en-US" sz="1800" b="1" dirty="0"/>
              <a:t>2022</a:t>
            </a:r>
            <a:endParaRPr lang="ar-IQ" sz="1800" b="1"/>
          </a:p>
          <a:p>
            <a:endParaRPr lang="ar-IQ" dirty="0"/>
          </a:p>
        </p:txBody>
      </p:sp>
    </p:spTree>
    <p:extLst>
      <p:ext uri="{BB962C8B-B14F-4D97-AF65-F5344CB8AC3E}">
        <p14:creationId xmlns:p14="http://schemas.microsoft.com/office/powerpoint/2010/main" val="760639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85000" lnSpcReduction="10000"/>
          </a:bodyPr>
          <a:lstStyle/>
          <a:p>
            <a:pPr marL="85725" indent="-85725" algn="just" rtl="1">
              <a:lnSpc>
                <a:spcPct val="160000"/>
              </a:lnSpc>
              <a:buFontTx/>
              <a:buChar char="-"/>
            </a:pPr>
            <a:r>
              <a:rPr lang="ar-IQ" sz="2400" b="1" dirty="0">
                <a:cs typeface="+mj-cs"/>
              </a:rPr>
              <a:t>الرقي العديم البذور </a:t>
            </a:r>
            <a:r>
              <a:rPr lang="en-US" sz="2400" b="1" dirty="0" err="1">
                <a:cs typeface="+mj-cs"/>
              </a:rPr>
              <a:t>Seedlees</a:t>
            </a:r>
            <a:r>
              <a:rPr lang="en-US" sz="2400" b="1" dirty="0">
                <a:cs typeface="+mj-cs"/>
              </a:rPr>
              <a:t> </a:t>
            </a:r>
            <a:r>
              <a:rPr lang="en-US" sz="2400" b="1" dirty="0" smtClean="0">
                <a:cs typeface="+mj-cs"/>
              </a:rPr>
              <a:t>Watermelon</a:t>
            </a:r>
            <a:endParaRPr lang="ar-IQ" sz="2400" b="1" dirty="0" smtClean="0">
              <a:cs typeface="+mj-cs"/>
            </a:endParaRPr>
          </a:p>
          <a:p>
            <a:pPr marL="357188" indent="-357188" algn="just" rtl="1">
              <a:lnSpc>
                <a:spcPct val="160000"/>
              </a:lnSpc>
              <a:buNone/>
            </a:pPr>
            <a:r>
              <a:rPr lang="en-US" dirty="0">
                <a:cs typeface="+mj-cs"/>
              </a:rPr>
              <a:t>1</a:t>
            </a:r>
            <a:r>
              <a:rPr lang="ar-IQ" dirty="0">
                <a:cs typeface="+mj-cs"/>
              </a:rPr>
              <a:t>- يحتوي الرقي الاعتيادي على </a:t>
            </a:r>
            <a:r>
              <a:rPr lang="en-US" dirty="0">
                <a:cs typeface="+mj-cs"/>
              </a:rPr>
              <a:t>2n=22ch </a:t>
            </a:r>
            <a:r>
              <a:rPr lang="ar-IQ" dirty="0">
                <a:cs typeface="+mj-cs"/>
              </a:rPr>
              <a:t> أول عملية هو ان نعامل احد الابوين الذي هـــــــــــو </a:t>
            </a:r>
            <a:r>
              <a:rPr lang="en-US" dirty="0">
                <a:cs typeface="+mj-cs"/>
              </a:rPr>
              <a:t>Diploid ( 2n=22)</a:t>
            </a:r>
            <a:r>
              <a:rPr lang="ar-IQ" dirty="0">
                <a:cs typeface="+mj-cs"/>
              </a:rPr>
              <a:t> بمادة تسمى الـ </a:t>
            </a:r>
            <a:r>
              <a:rPr lang="en-US" dirty="0">
                <a:cs typeface="+mj-cs"/>
              </a:rPr>
              <a:t>Colchicine</a:t>
            </a:r>
            <a:r>
              <a:rPr lang="ar-IQ" dirty="0">
                <a:cs typeface="+mj-cs"/>
              </a:rPr>
              <a:t> التي تستعمل في التضاعف الكروموسومي إذ ينشأ من هذه المعاملة تضاعف عدد الكروموسومات اي ينتج نباتات رباعية الكروموسوم </a:t>
            </a:r>
            <a:r>
              <a:rPr lang="en-US" dirty="0">
                <a:cs typeface="+mj-cs"/>
              </a:rPr>
              <a:t>( 4n=44)</a:t>
            </a:r>
            <a:r>
              <a:rPr lang="ar-IQ" dirty="0">
                <a:cs typeface="+mj-cs"/>
              </a:rPr>
              <a:t> تسمى </a:t>
            </a:r>
            <a:r>
              <a:rPr lang="en-US" dirty="0" err="1">
                <a:cs typeface="+mj-cs"/>
              </a:rPr>
              <a:t>Tetraploid</a:t>
            </a:r>
            <a:r>
              <a:rPr lang="ar-IQ" dirty="0">
                <a:cs typeface="+mj-cs"/>
              </a:rPr>
              <a:t> وقد تطرأ تغيرات على النبات من حيث سمك وطول الاوراق وكمية الكلوروفيل.</a:t>
            </a:r>
            <a:endParaRPr lang="en-US" dirty="0">
              <a:cs typeface="+mj-cs"/>
            </a:endParaRPr>
          </a:p>
          <a:p>
            <a:pPr marL="0" indent="0" algn="just" rtl="1">
              <a:buNone/>
            </a:pPr>
            <a:endParaRPr lang="ar-IQ" b="1" dirty="0" smtClean="0"/>
          </a:p>
        </p:txBody>
      </p:sp>
    </p:spTree>
    <p:extLst>
      <p:ext uri="{BB962C8B-B14F-4D97-AF65-F5344CB8AC3E}">
        <p14:creationId xmlns:p14="http://schemas.microsoft.com/office/powerpoint/2010/main" val="24024253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a:bodyPr>
          <a:lstStyle/>
          <a:p>
            <a:pPr marL="85725" indent="-85725" algn="just" rtl="1">
              <a:lnSpc>
                <a:spcPct val="160000"/>
              </a:lnSpc>
              <a:buFontTx/>
              <a:buChar char="-"/>
            </a:pPr>
            <a:r>
              <a:rPr lang="ar-IQ" sz="2400" b="1" dirty="0">
                <a:cs typeface="+mj-cs"/>
              </a:rPr>
              <a:t>الرقي العديم البذور </a:t>
            </a:r>
            <a:r>
              <a:rPr lang="en-US" sz="2400" b="1" dirty="0" err="1">
                <a:cs typeface="+mj-cs"/>
              </a:rPr>
              <a:t>Seedlees</a:t>
            </a:r>
            <a:r>
              <a:rPr lang="en-US" sz="2400" b="1" dirty="0">
                <a:cs typeface="+mj-cs"/>
              </a:rPr>
              <a:t> </a:t>
            </a:r>
            <a:r>
              <a:rPr lang="en-US" sz="2400" b="1" dirty="0" smtClean="0">
                <a:cs typeface="+mj-cs"/>
              </a:rPr>
              <a:t>Watermelon</a:t>
            </a:r>
            <a:endParaRPr lang="ar-IQ" sz="2400" b="1" dirty="0" smtClean="0">
              <a:cs typeface="+mj-cs"/>
            </a:endParaRPr>
          </a:p>
          <a:p>
            <a:pPr marL="357188" indent="-357188" algn="just" rtl="1">
              <a:lnSpc>
                <a:spcPct val="150000"/>
              </a:lnSpc>
              <a:buNone/>
            </a:pPr>
            <a:r>
              <a:rPr lang="en-US" sz="2400" dirty="0">
                <a:cs typeface="+mj-cs"/>
              </a:rPr>
              <a:t>2</a:t>
            </a:r>
            <a:r>
              <a:rPr lang="ar-IQ" sz="2400" dirty="0">
                <a:cs typeface="+mj-cs"/>
              </a:rPr>
              <a:t>- نعمل تلقيح للنباتات الاعتيادية </a:t>
            </a:r>
            <a:r>
              <a:rPr lang="en-US" sz="2400" dirty="0">
                <a:cs typeface="+mj-cs"/>
              </a:rPr>
              <a:t>Diploid</a:t>
            </a:r>
            <a:r>
              <a:rPr lang="ar-IQ" sz="2400" dirty="0">
                <a:cs typeface="+mj-cs"/>
              </a:rPr>
              <a:t> مع النباتات الرباعية </a:t>
            </a:r>
            <a:r>
              <a:rPr lang="en-US" sz="2400" dirty="0" err="1">
                <a:cs typeface="+mj-cs"/>
              </a:rPr>
              <a:t>Tetraploid</a:t>
            </a:r>
            <a:r>
              <a:rPr lang="ar-IQ" sz="2400" dirty="0">
                <a:cs typeface="+mj-cs"/>
              </a:rPr>
              <a:t> فنحصل على بذور تعطي نباتات ذات تركيب وراثي ثلاثي التضاعف تسمى </a:t>
            </a:r>
            <a:r>
              <a:rPr lang="en-US" sz="2400" dirty="0">
                <a:cs typeface="+mj-cs"/>
              </a:rPr>
              <a:t>Triploid</a:t>
            </a:r>
            <a:r>
              <a:rPr lang="ar-IQ" sz="2400" dirty="0">
                <a:cs typeface="+mj-cs"/>
              </a:rPr>
              <a:t>.</a:t>
            </a:r>
            <a:endParaRPr lang="en-US" sz="2400" dirty="0">
              <a:cs typeface="+mj-cs"/>
            </a:endParaRPr>
          </a:p>
          <a:p>
            <a:pPr marL="357188" indent="-357188" algn="just" rtl="1">
              <a:lnSpc>
                <a:spcPct val="150000"/>
              </a:lnSpc>
              <a:buNone/>
            </a:pPr>
            <a:r>
              <a:rPr lang="en-US" sz="2400" dirty="0">
                <a:cs typeface="+mj-cs"/>
              </a:rPr>
              <a:t>3</a:t>
            </a:r>
            <a:r>
              <a:rPr lang="ar-IQ" sz="2400" dirty="0">
                <a:cs typeface="+mj-cs"/>
              </a:rPr>
              <a:t>- نزرع بذور الـ </a:t>
            </a:r>
            <a:r>
              <a:rPr lang="en-US" sz="2400" dirty="0">
                <a:cs typeface="+mj-cs"/>
              </a:rPr>
              <a:t>Triploid</a:t>
            </a:r>
            <a:r>
              <a:rPr lang="ar-IQ" sz="2400" dirty="0">
                <a:cs typeface="+mj-cs"/>
              </a:rPr>
              <a:t> فتنتج نباتات ذات ثمار تحتوي على بذور لينة خالية من الجنين</a:t>
            </a:r>
            <a:r>
              <a:rPr lang="ar-IQ" sz="2400" dirty="0" smtClean="0">
                <a:cs typeface="+mj-cs"/>
              </a:rPr>
              <a:t>.</a:t>
            </a:r>
          </a:p>
          <a:p>
            <a:pPr marL="357188" indent="-357188" algn="just" rtl="1">
              <a:lnSpc>
                <a:spcPct val="150000"/>
              </a:lnSpc>
              <a:buNone/>
            </a:pPr>
            <a:r>
              <a:rPr lang="ar-IQ" sz="2400" dirty="0" smtClean="0"/>
              <a:t>- </a:t>
            </a:r>
            <a:r>
              <a:rPr lang="ar-IQ" sz="2400" dirty="0"/>
              <a:t>ويمكن توضيح ذلك بالمخطط التالي:</a:t>
            </a:r>
            <a:endParaRPr lang="en-US" sz="2400" dirty="0">
              <a:cs typeface="+mj-cs"/>
            </a:endParaRPr>
          </a:p>
          <a:p>
            <a:pPr marL="0" indent="0" algn="just" rtl="1">
              <a:lnSpc>
                <a:spcPct val="160000"/>
              </a:lnSpc>
              <a:buNone/>
            </a:pPr>
            <a:endParaRPr lang="en-US" sz="2400" b="1" dirty="0" smtClean="0">
              <a:cs typeface="+mj-cs"/>
            </a:endParaRPr>
          </a:p>
          <a:p>
            <a:pPr marL="0" indent="0" algn="just" rtl="1">
              <a:buNone/>
            </a:pPr>
            <a:endParaRPr lang="ar-IQ" b="1" dirty="0" smtClean="0"/>
          </a:p>
        </p:txBody>
      </p:sp>
    </p:spTree>
    <p:extLst>
      <p:ext uri="{BB962C8B-B14F-4D97-AF65-F5344CB8AC3E}">
        <p14:creationId xmlns:p14="http://schemas.microsoft.com/office/powerpoint/2010/main" val="2707433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a:bodyPr>
          <a:lstStyle/>
          <a:p>
            <a:pPr marL="85725" indent="-85725" algn="just" rtl="1">
              <a:lnSpc>
                <a:spcPct val="160000"/>
              </a:lnSpc>
              <a:buFontTx/>
              <a:buChar char="-"/>
            </a:pPr>
            <a:r>
              <a:rPr lang="ar-IQ" sz="2400" b="1" dirty="0">
                <a:cs typeface="+mj-cs"/>
              </a:rPr>
              <a:t>الرقي العديم البذور </a:t>
            </a:r>
            <a:r>
              <a:rPr lang="en-US" sz="2400" b="1" dirty="0" err="1">
                <a:cs typeface="+mj-cs"/>
              </a:rPr>
              <a:t>Seedlees</a:t>
            </a:r>
            <a:r>
              <a:rPr lang="en-US" sz="2400" b="1" dirty="0">
                <a:cs typeface="+mj-cs"/>
              </a:rPr>
              <a:t> </a:t>
            </a:r>
            <a:r>
              <a:rPr lang="en-US" sz="2400" b="1" dirty="0" smtClean="0">
                <a:cs typeface="+mj-cs"/>
              </a:rPr>
              <a:t>Watermelon</a:t>
            </a:r>
            <a:endParaRPr lang="ar-IQ" sz="2400" b="1" dirty="0" smtClean="0">
              <a:cs typeface="+mj-cs"/>
            </a:endParaRPr>
          </a:p>
          <a:p>
            <a:pPr marL="0" indent="0" algn="just" rtl="1">
              <a:buNone/>
            </a:pPr>
            <a:r>
              <a:rPr lang="en-US" sz="1800" dirty="0" err="1">
                <a:cs typeface="+mj-cs"/>
              </a:rPr>
              <a:t>Dipliod</a:t>
            </a:r>
            <a:r>
              <a:rPr lang="en-US" sz="1800" dirty="0">
                <a:cs typeface="+mj-cs"/>
              </a:rPr>
              <a:t> (2n)        </a:t>
            </a:r>
            <a:r>
              <a:rPr lang="en-US" sz="1800" u="sng" dirty="0" err="1">
                <a:cs typeface="+mj-cs"/>
              </a:rPr>
              <a:t>Colchicin</a:t>
            </a:r>
            <a:r>
              <a:rPr lang="en-US" sz="1800" u="sng" dirty="0">
                <a:cs typeface="+mj-cs"/>
              </a:rPr>
              <a:t> </a:t>
            </a:r>
            <a:r>
              <a:rPr lang="en-US" sz="1800" dirty="0">
                <a:cs typeface="+mj-cs"/>
              </a:rPr>
              <a:t>     </a:t>
            </a:r>
            <a:r>
              <a:rPr lang="en-US" sz="1800" dirty="0" err="1">
                <a:cs typeface="+mj-cs"/>
              </a:rPr>
              <a:t>Tetraploid</a:t>
            </a:r>
            <a:r>
              <a:rPr lang="en-US" sz="1800" dirty="0">
                <a:cs typeface="+mj-cs"/>
              </a:rPr>
              <a:t> (4n)                     </a:t>
            </a:r>
          </a:p>
          <a:p>
            <a:pPr marL="0" indent="0" algn="just" rtl="1">
              <a:buNone/>
            </a:pPr>
            <a:r>
              <a:rPr lang="ar-IQ" sz="1800" dirty="0">
                <a:cs typeface="+mj-cs"/>
              </a:rPr>
              <a:t>                                  </a:t>
            </a:r>
            <a:endParaRPr lang="en-US" sz="1800" dirty="0">
              <a:cs typeface="+mj-cs"/>
            </a:endParaRPr>
          </a:p>
          <a:p>
            <a:pPr marL="0" indent="0" algn="just" rtl="1">
              <a:buNone/>
            </a:pPr>
            <a:r>
              <a:rPr lang="en-US" sz="1800" dirty="0">
                <a:cs typeface="+mj-cs"/>
              </a:rPr>
              <a:t>2n                                                   </a:t>
            </a:r>
            <a:r>
              <a:rPr lang="ar-IQ" sz="1800" dirty="0">
                <a:cs typeface="+mj-cs"/>
              </a:rPr>
              <a:t> × </a:t>
            </a:r>
            <a:r>
              <a:rPr lang="en-US" sz="1800" dirty="0">
                <a:cs typeface="+mj-cs"/>
              </a:rPr>
              <a:t>4n </a:t>
            </a:r>
          </a:p>
          <a:p>
            <a:pPr marL="0" indent="0" algn="just" rtl="1">
              <a:buNone/>
            </a:pPr>
            <a:r>
              <a:rPr lang="ar-IQ" sz="1800" dirty="0">
                <a:cs typeface="+mj-cs"/>
              </a:rPr>
              <a:t>                                                    </a:t>
            </a:r>
            <a:r>
              <a:rPr lang="en-US" sz="1800" dirty="0">
                <a:cs typeface="+mj-cs"/>
              </a:rPr>
              <a:t>↓</a:t>
            </a:r>
            <a:r>
              <a:rPr lang="ar-IQ" sz="1800" dirty="0">
                <a:cs typeface="+mj-cs"/>
              </a:rPr>
              <a:t>  </a:t>
            </a:r>
          </a:p>
          <a:p>
            <a:pPr marL="0" indent="0" algn="just" rtl="1">
              <a:buNone/>
            </a:pPr>
            <a:r>
              <a:rPr lang="ar-IQ" sz="1800">
                <a:cs typeface="+mj-cs"/>
              </a:rPr>
              <a:t> </a:t>
            </a:r>
            <a:r>
              <a:rPr lang="ar-IQ" sz="1800" smtClean="0">
                <a:cs typeface="+mj-cs"/>
              </a:rPr>
              <a:t>                                          </a:t>
            </a:r>
            <a:r>
              <a:rPr lang="en-US" sz="1800" dirty="0">
                <a:cs typeface="+mj-cs"/>
              </a:rPr>
              <a:t>( 3n)     ×      </a:t>
            </a:r>
            <a:r>
              <a:rPr lang="en-US" sz="1800" dirty="0" smtClean="0">
                <a:cs typeface="+mj-cs"/>
              </a:rPr>
              <a:t>2n </a:t>
            </a:r>
            <a:endParaRPr lang="en-US" sz="1800" dirty="0">
              <a:cs typeface="+mj-cs"/>
            </a:endParaRPr>
          </a:p>
          <a:p>
            <a:pPr marL="0" indent="0" algn="just" rtl="1">
              <a:buNone/>
            </a:pPr>
            <a:r>
              <a:rPr lang="ar-IQ" sz="1800" dirty="0">
                <a:cs typeface="+mj-cs"/>
              </a:rPr>
              <a:t>                          ↓تستعمل كملقحات           ↓ بزراعة هذه البذور التي بداخل كل منها </a:t>
            </a:r>
            <a:r>
              <a:rPr lang="en-US" sz="1800" dirty="0">
                <a:cs typeface="+mj-cs"/>
              </a:rPr>
              <a:t>33ch</a:t>
            </a:r>
          </a:p>
          <a:p>
            <a:pPr marL="0" indent="0" algn="just" rtl="1">
              <a:buNone/>
            </a:pPr>
            <a:r>
              <a:rPr lang="ar-IQ" sz="1800" dirty="0">
                <a:cs typeface="+mj-cs"/>
              </a:rPr>
              <a:t>                          ↓           نباتات </a:t>
            </a:r>
            <a:r>
              <a:rPr lang="en-US" sz="1800" dirty="0">
                <a:cs typeface="+mj-cs"/>
              </a:rPr>
              <a:t>Triploid</a:t>
            </a:r>
            <a:r>
              <a:rPr lang="ar-IQ" sz="1800" dirty="0">
                <a:cs typeface="+mj-cs"/>
              </a:rPr>
              <a:t> خالية من البذور</a:t>
            </a:r>
            <a:endParaRPr lang="en-US" sz="1800" dirty="0">
              <a:cs typeface="+mj-cs"/>
            </a:endParaRPr>
          </a:p>
          <a:p>
            <a:pPr marL="0" indent="0" algn="just" rtl="1">
              <a:buNone/>
            </a:pPr>
            <a:r>
              <a:rPr lang="ar-IQ" sz="1800" dirty="0">
                <a:cs typeface="+mj-cs"/>
              </a:rPr>
              <a:t>                          ↓</a:t>
            </a:r>
            <a:endParaRPr lang="en-US" sz="1800" dirty="0">
              <a:cs typeface="+mj-cs"/>
            </a:endParaRPr>
          </a:p>
          <a:p>
            <a:pPr marL="0" indent="0" algn="just" rtl="1">
              <a:buNone/>
            </a:pPr>
            <a:r>
              <a:rPr lang="ar-IQ" sz="1800" dirty="0">
                <a:cs typeface="+mj-cs"/>
              </a:rPr>
              <a:t>حبوب اللقاح تنبه المبايض على النمو فتعطي ثمار خالية من البذور</a:t>
            </a:r>
            <a:endParaRPr lang="en-US" sz="1800" dirty="0">
              <a:cs typeface="+mj-cs"/>
            </a:endParaRPr>
          </a:p>
          <a:p>
            <a:pPr marL="0" indent="0" algn="just" rtl="1">
              <a:lnSpc>
                <a:spcPct val="160000"/>
              </a:lnSpc>
              <a:buNone/>
            </a:pPr>
            <a:endParaRPr lang="ar-IQ" sz="2400" b="1" dirty="0" smtClean="0">
              <a:cs typeface="+mj-cs"/>
            </a:endParaRPr>
          </a:p>
          <a:p>
            <a:pPr marL="0" indent="0" algn="just" rtl="1">
              <a:buNone/>
            </a:pPr>
            <a:endParaRPr lang="ar-IQ" b="1" dirty="0" smtClean="0"/>
          </a:p>
        </p:txBody>
      </p:sp>
    </p:spTree>
    <p:extLst>
      <p:ext uri="{BB962C8B-B14F-4D97-AF65-F5344CB8AC3E}">
        <p14:creationId xmlns:p14="http://schemas.microsoft.com/office/powerpoint/2010/main" val="3242188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62500" lnSpcReduction="20000"/>
          </a:bodyPr>
          <a:lstStyle/>
          <a:p>
            <a:pPr marL="85725" indent="-85725" algn="just" rtl="1">
              <a:lnSpc>
                <a:spcPct val="160000"/>
              </a:lnSpc>
              <a:buFontTx/>
              <a:buChar char="-"/>
            </a:pPr>
            <a:r>
              <a:rPr lang="ar-IQ" sz="2400" b="1" dirty="0">
                <a:cs typeface="+mj-cs"/>
              </a:rPr>
              <a:t>الرقي العديم البذور </a:t>
            </a:r>
            <a:r>
              <a:rPr lang="en-US" sz="2400" b="1" dirty="0" err="1">
                <a:cs typeface="+mj-cs"/>
              </a:rPr>
              <a:t>Seedlees</a:t>
            </a:r>
            <a:r>
              <a:rPr lang="en-US" sz="2400" b="1" dirty="0">
                <a:cs typeface="+mj-cs"/>
              </a:rPr>
              <a:t> </a:t>
            </a:r>
            <a:r>
              <a:rPr lang="en-US" sz="2400" b="1" dirty="0" smtClean="0">
                <a:cs typeface="+mj-cs"/>
              </a:rPr>
              <a:t>Watermelon</a:t>
            </a:r>
            <a:endParaRPr lang="ar-IQ" sz="2400" b="1" dirty="0" smtClean="0">
              <a:cs typeface="+mj-cs"/>
            </a:endParaRPr>
          </a:p>
          <a:p>
            <a:pPr marL="185738" indent="-185738" algn="just" rtl="1">
              <a:lnSpc>
                <a:spcPct val="170000"/>
              </a:lnSpc>
              <a:buNone/>
            </a:pPr>
            <a:r>
              <a:rPr lang="ar-IQ" dirty="0" smtClean="0">
                <a:cs typeface="+mj-cs"/>
              </a:rPr>
              <a:t>- تضاف </a:t>
            </a:r>
            <a:r>
              <a:rPr lang="ar-IQ" dirty="0">
                <a:cs typeface="+mj-cs"/>
              </a:rPr>
              <a:t>مادة الـ </a:t>
            </a:r>
            <a:r>
              <a:rPr lang="en-US" dirty="0" err="1">
                <a:cs typeface="+mj-cs"/>
              </a:rPr>
              <a:t>Colchicin</a:t>
            </a:r>
            <a:r>
              <a:rPr lang="en-US" u="sng" dirty="0">
                <a:cs typeface="+mj-cs"/>
              </a:rPr>
              <a:t> </a:t>
            </a:r>
            <a:r>
              <a:rPr lang="ar-IQ" dirty="0">
                <a:cs typeface="+mj-cs"/>
              </a:rPr>
              <a:t> التي تكون شكل محلول بتركيز </a:t>
            </a:r>
            <a:r>
              <a:rPr lang="en-US" dirty="0">
                <a:cs typeface="+mj-cs"/>
              </a:rPr>
              <a:t>0.4 – 0.2</a:t>
            </a:r>
            <a:r>
              <a:rPr lang="ar-IQ" dirty="0">
                <a:cs typeface="+mj-cs"/>
              </a:rPr>
              <a:t> % بوضع قطرة واحدة من المحلول على القمة النامية للنبات لمدة أربعة أيام متتالية . </a:t>
            </a:r>
            <a:endParaRPr lang="en-US" dirty="0">
              <a:cs typeface="+mj-cs"/>
            </a:endParaRPr>
          </a:p>
          <a:p>
            <a:pPr marL="0" indent="0" algn="just" rtl="1">
              <a:lnSpc>
                <a:spcPct val="170000"/>
              </a:lnSpc>
              <a:buNone/>
            </a:pPr>
            <a:r>
              <a:rPr lang="ar-IQ" dirty="0" smtClean="0">
                <a:cs typeface="+mj-cs"/>
              </a:rPr>
              <a:t>- من </a:t>
            </a:r>
            <a:r>
              <a:rPr lang="ar-IQ" dirty="0">
                <a:cs typeface="+mj-cs"/>
              </a:rPr>
              <a:t>عيوب الرقي العديم البذور</a:t>
            </a:r>
            <a:endParaRPr lang="en-US" dirty="0">
              <a:cs typeface="+mj-cs"/>
            </a:endParaRPr>
          </a:p>
          <a:p>
            <a:pPr marL="0" indent="0" algn="just" rtl="1">
              <a:lnSpc>
                <a:spcPct val="170000"/>
              </a:lnSpc>
              <a:buNone/>
            </a:pPr>
            <a:r>
              <a:rPr lang="en-US" dirty="0">
                <a:cs typeface="+mj-cs"/>
              </a:rPr>
              <a:t>1</a:t>
            </a:r>
            <a:r>
              <a:rPr lang="ar-IQ" dirty="0">
                <a:cs typeface="+mj-cs"/>
              </a:rPr>
              <a:t>- صعوبة إكثار السلالة الرباعية التضاعف.</a:t>
            </a:r>
            <a:endParaRPr lang="en-US" dirty="0">
              <a:cs typeface="+mj-cs"/>
            </a:endParaRPr>
          </a:p>
          <a:p>
            <a:pPr marL="0" indent="0" algn="just" rtl="1">
              <a:lnSpc>
                <a:spcPct val="170000"/>
              </a:lnSpc>
              <a:buNone/>
            </a:pPr>
            <a:r>
              <a:rPr lang="en-US" dirty="0">
                <a:cs typeface="+mj-cs"/>
              </a:rPr>
              <a:t>2</a:t>
            </a:r>
            <a:r>
              <a:rPr lang="ar-IQ" dirty="0">
                <a:cs typeface="+mj-cs"/>
              </a:rPr>
              <a:t>- ظهور أشكال غيرطبيعية للثمار.</a:t>
            </a:r>
            <a:endParaRPr lang="en-US" dirty="0">
              <a:cs typeface="+mj-cs"/>
            </a:endParaRPr>
          </a:p>
          <a:p>
            <a:pPr marL="0" indent="0" algn="just" rtl="1">
              <a:lnSpc>
                <a:spcPct val="170000"/>
              </a:lnSpc>
              <a:buNone/>
            </a:pPr>
            <a:r>
              <a:rPr lang="en-US" dirty="0">
                <a:cs typeface="+mj-cs"/>
              </a:rPr>
              <a:t>3</a:t>
            </a:r>
            <a:r>
              <a:rPr lang="ar-IQ" dirty="0">
                <a:cs typeface="+mj-cs"/>
              </a:rPr>
              <a:t>- تميل الثمار لان تكون فارغة احيانا كما ان البذور فارغة وخالية من الجلد ولينة.</a:t>
            </a:r>
            <a:endParaRPr lang="en-US" dirty="0">
              <a:cs typeface="+mj-cs"/>
            </a:endParaRPr>
          </a:p>
          <a:p>
            <a:pPr marL="0" indent="0" algn="just" rtl="1">
              <a:lnSpc>
                <a:spcPct val="170000"/>
              </a:lnSpc>
              <a:buNone/>
            </a:pPr>
            <a:r>
              <a:rPr lang="en-US" dirty="0">
                <a:cs typeface="+mj-cs"/>
              </a:rPr>
              <a:t>4</a:t>
            </a:r>
            <a:r>
              <a:rPr lang="ar-IQ" dirty="0">
                <a:cs typeface="+mj-cs"/>
              </a:rPr>
              <a:t>- الحاجة الى أيدي عاملة كثيرة لانتاج الصنف الهجين.</a:t>
            </a:r>
            <a:endParaRPr lang="en-US" dirty="0">
              <a:cs typeface="+mj-cs"/>
            </a:endParaRPr>
          </a:p>
          <a:p>
            <a:pPr marL="0" indent="0" algn="just" rtl="1">
              <a:lnSpc>
                <a:spcPct val="170000"/>
              </a:lnSpc>
              <a:buNone/>
            </a:pPr>
            <a:r>
              <a:rPr lang="en-US" dirty="0">
                <a:cs typeface="+mj-cs"/>
              </a:rPr>
              <a:t>5</a:t>
            </a:r>
            <a:r>
              <a:rPr lang="ar-IQ" dirty="0">
                <a:cs typeface="+mj-cs"/>
              </a:rPr>
              <a:t>- إرتفاع سعر التقاوي.  </a:t>
            </a:r>
            <a:r>
              <a:rPr lang="ar-IQ" dirty="0" smtClean="0">
                <a:cs typeface="+mj-cs"/>
              </a:rPr>
              <a:t>....................................................... يتبع</a:t>
            </a:r>
            <a:endParaRPr lang="en-US" dirty="0">
              <a:cs typeface="+mj-cs"/>
            </a:endParaRPr>
          </a:p>
          <a:p>
            <a:pPr marL="0" indent="0" algn="just" rtl="1">
              <a:buNone/>
            </a:pPr>
            <a:endParaRPr lang="ar-IQ" b="1" dirty="0" smtClean="0"/>
          </a:p>
        </p:txBody>
      </p:sp>
    </p:spTree>
    <p:extLst>
      <p:ext uri="{BB962C8B-B14F-4D97-AF65-F5344CB8AC3E}">
        <p14:creationId xmlns:p14="http://schemas.microsoft.com/office/powerpoint/2010/main" val="36544174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2076451"/>
          </a:xfrm>
        </p:spPr>
        <p:txBody>
          <a:bodyPr>
            <a:normAutofit fontScale="90000"/>
          </a:bodyPr>
          <a:lstStyle/>
          <a:p>
            <a:r>
              <a:rPr lang="ar-IQ" b="1" dirty="0" smtClean="0"/>
              <a:t/>
            </a:r>
            <a:br>
              <a:rPr lang="ar-IQ" b="1" dirty="0" smtClean="0"/>
            </a:br>
            <a:r>
              <a:rPr lang="ar-IQ" b="1" dirty="0" smtClean="0"/>
              <a:t>العائلة </a:t>
            </a:r>
            <a:r>
              <a:rPr lang="ar-IQ" b="1" dirty="0"/>
              <a:t>القرعية </a:t>
            </a:r>
            <a:br>
              <a:rPr lang="ar-IQ" b="1" dirty="0"/>
            </a:br>
            <a:r>
              <a:rPr lang="en-US" b="1" dirty="0"/>
              <a:t>Gourd Family or </a:t>
            </a:r>
            <a:r>
              <a:rPr lang="en-US" b="1" dirty="0" err="1"/>
              <a:t>Cucurbitaceae</a:t>
            </a:r>
            <a:r>
              <a:rPr lang="en-US" dirty="0"/>
              <a:t/>
            </a:r>
            <a:br>
              <a:rPr lang="en-US" dirty="0"/>
            </a:br>
            <a:endParaRPr lang="ar-IQ" dirty="0"/>
          </a:p>
        </p:txBody>
      </p:sp>
      <p:sp>
        <p:nvSpPr>
          <p:cNvPr id="3" name="Subtitle 2"/>
          <p:cNvSpPr>
            <a:spLocks noGrp="1"/>
          </p:cNvSpPr>
          <p:nvPr>
            <p:ph type="subTitle" idx="1"/>
          </p:nvPr>
        </p:nvSpPr>
        <p:spPr>
          <a:xfrm>
            <a:off x="1371600" y="3352800"/>
            <a:ext cx="6400800" cy="2286000"/>
          </a:xfrm>
        </p:spPr>
        <p:txBody>
          <a:bodyPr>
            <a:normAutofit/>
          </a:bodyPr>
          <a:lstStyle/>
          <a:p>
            <a:pPr rtl="1"/>
            <a:r>
              <a:rPr lang="ar-IQ" sz="2400" b="1" dirty="0">
                <a:cs typeface="+mj-cs"/>
              </a:rPr>
              <a:t>قرع الكوسة</a:t>
            </a:r>
            <a:endParaRPr lang="en-US" sz="2400" dirty="0">
              <a:cs typeface="+mj-cs"/>
            </a:endParaRPr>
          </a:p>
          <a:p>
            <a:pPr rtl="1"/>
            <a:r>
              <a:rPr lang="ar-IQ" sz="2400" b="1" dirty="0">
                <a:cs typeface="+mj-cs"/>
              </a:rPr>
              <a:t>الاسم الانكليزي </a:t>
            </a:r>
            <a:r>
              <a:rPr lang="en-US" sz="2400" b="1" dirty="0" err="1">
                <a:cs typeface="+mj-cs"/>
              </a:rPr>
              <a:t>Smmer</a:t>
            </a:r>
            <a:r>
              <a:rPr lang="en-US" sz="2400" b="1" dirty="0">
                <a:cs typeface="+mj-cs"/>
              </a:rPr>
              <a:t> squash</a:t>
            </a:r>
            <a:endParaRPr lang="en-US" sz="2400" dirty="0">
              <a:cs typeface="+mj-cs"/>
            </a:endParaRPr>
          </a:p>
          <a:p>
            <a:pPr rtl="1"/>
            <a:r>
              <a:rPr lang="ar-IQ" sz="2400" b="1" dirty="0">
                <a:cs typeface="+mj-cs"/>
              </a:rPr>
              <a:t>الاسم العلمي </a:t>
            </a:r>
            <a:r>
              <a:rPr lang="en-US" sz="2400" b="1" i="1" dirty="0" err="1">
                <a:cs typeface="+mj-cs"/>
              </a:rPr>
              <a:t>Cucurbita</a:t>
            </a:r>
            <a:r>
              <a:rPr lang="en-US" sz="2400" b="1" i="1" dirty="0">
                <a:cs typeface="+mj-cs"/>
              </a:rPr>
              <a:t> </a:t>
            </a:r>
            <a:r>
              <a:rPr lang="en-US" sz="2400" b="1" i="1" dirty="0" err="1">
                <a:cs typeface="+mj-cs"/>
              </a:rPr>
              <a:t>pepo</a:t>
            </a:r>
            <a:r>
              <a:rPr lang="en-US" sz="2400" b="1" dirty="0">
                <a:cs typeface="+mj-cs"/>
              </a:rPr>
              <a:t> L</a:t>
            </a:r>
            <a:r>
              <a:rPr lang="en-US" sz="2400" b="1" dirty="0" smtClean="0">
                <a:cs typeface="+mj-cs"/>
              </a:rPr>
              <a:t>.</a:t>
            </a:r>
          </a:p>
          <a:p>
            <a:pPr algn="l" rtl="1"/>
            <a:r>
              <a:rPr lang="ar-IQ" sz="1800" dirty="0" smtClean="0">
                <a:cs typeface="+mj-cs"/>
              </a:rPr>
              <a:t>م</a:t>
            </a:r>
            <a:r>
              <a:rPr lang="en-US" sz="1800" dirty="0" smtClean="0">
                <a:cs typeface="+mj-cs"/>
              </a:rPr>
              <a:t>6</a:t>
            </a:r>
            <a:r>
              <a:rPr lang="ar-IQ" sz="1800" dirty="0" smtClean="0">
                <a:cs typeface="+mj-cs"/>
              </a:rPr>
              <a:t> الثلاثاء </a:t>
            </a:r>
            <a:r>
              <a:rPr lang="en-US" sz="1800" dirty="0" smtClean="0">
                <a:cs typeface="+mj-cs"/>
              </a:rPr>
              <a:t>5</a:t>
            </a:r>
            <a:r>
              <a:rPr lang="ar-IQ" sz="1800" dirty="0" smtClean="0">
                <a:cs typeface="+mj-cs"/>
              </a:rPr>
              <a:t>/ </a:t>
            </a:r>
            <a:r>
              <a:rPr lang="en-US" sz="1800" dirty="0" smtClean="0">
                <a:cs typeface="+mj-cs"/>
              </a:rPr>
              <a:t>4</a:t>
            </a:r>
            <a:r>
              <a:rPr lang="ar-IQ" sz="1800" dirty="0" smtClean="0">
                <a:cs typeface="+mj-cs"/>
              </a:rPr>
              <a:t>/ </a:t>
            </a:r>
            <a:r>
              <a:rPr lang="en-US" sz="1800" dirty="0" smtClean="0">
                <a:cs typeface="+mj-cs"/>
              </a:rPr>
              <a:t>2022</a:t>
            </a:r>
            <a:endParaRPr lang="ar-IQ" sz="1800" dirty="0">
              <a:cs typeface="+mj-cs"/>
            </a:endParaRPr>
          </a:p>
          <a:p>
            <a:pPr rtl="1"/>
            <a:endParaRPr lang="en-US" b="1" dirty="0" smtClean="0"/>
          </a:p>
          <a:p>
            <a:pPr rtl="1"/>
            <a:endParaRPr lang="en-US" dirty="0"/>
          </a:p>
          <a:p>
            <a:endParaRPr lang="ar-IQ" dirty="0"/>
          </a:p>
        </p:txBody>
      </p:sp>
      <p:pic>
        <p:nvPicPr>
          <p:cNvPr id="4" name="صورة 1"/>
          <p:cNvPicPr/>
          <p:nvPr/>
        </p:nvPicPr>
        <p:blipFill>
          <a:blip r:embed="rId2" cstate="print">
            <a:extLst>
              <a:ext uri="{28A0092B-C50C-407E-A947-70E740481C1C}">
                <a14:useLocalDpi xmlns:a14="http://schemas.microsoft.com/office/drawing/2010/main" val="0"/>
              </a:ext>
            </a:extLst>
          </a:blip>
          <a:stretch>
            <a:fillRect/>
          </a:stretch>
        </p:blipFill>
        <p:spPr>
          <a:xfrm>
            <a:off x="4571999" y="533400"/>
            <a:ext cx="624205" cy="619125"/>
          </a:xfrm>
          <a:prstGeom prst="rect">
            <a:avLst/>
          </a:prstGeom>
        </p:spPr>
      </p:pic>
      <p:pic>
        <p:nvPicPr>
          <p:cNvPr id="5" name="Picture 4"/>
          <p:cNvPicPr/>
          <p:nvPr/>
        </p:nvPicPr>
        <p:blipFill rotWithShape="1">
          <a:blip r:embed="rId3" cstate="print">
            <a:extLst>
              <a:ext uri="{28A0092B-C50C-407E-A947-70E740481C1C}">
                <a14:useLocalDpi xmlns:a14="http://schemas.microsoft.com/office/drawing/2010/main" val="0"/>
              </a:ext>
            </a:extLst>
          </a:blip>
          <a:srcRect l="13453" t="8939" r="9417" b="17044"/>
          <a:stretch/>
        </p:blipFill>
        <p:spPr bwMode="auto">
          <a:xfrm>
            <a:off x="3684270" y="533400"/>
            <a:ext cx="591820" cy="713105"/>
          </a:xfrm>
          <a:prstGeom prst="rect">
            <a:avLst/>
          </a:prstGeom>
          <a:ln>
            <a:noFill/>
          </a:ln>
          <a:extLst>
            <a:ext uri="{53640926-AAD7-44D8-BBD7-CCE9431645EC}">
              <a14:shadowObscured xmlns:a14="http://schemas.microsoft.com/office/drawing/2010/main"/>
            </a:ext>
          </a:extLst>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457200"/>
            <a:ext cx="1079500" cy="1079500"/>
          </a:xfrm>
          <a:prstGeom prst="rect">
            <a:avLst/>
          </a:prstGeom>
          <a:noFill/>
          <a:ln>
            <a:noFill/>
          </a:ln>
        </p:spPr>
      </p:pic>
    </p:spTree>
    <p:extLst>
      <p:ext uri="{BB962C8B-B14F-4D97-AF65-F5344CB8AC3E}">
        <p14:creationId xmlns:p14="http://schemas.microsoft.com/office/powerpoint/2010/main" val="3374855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قرع الكوسة</a:t>
            </a:r>
            <a:endParaRPr lang="ar-IQ" sz="3200" dirty="0"/>
          </a:p>
        </p:txBody>
      </p:sp>
      <p:sp>
        <p:nvSpPr>
          <p:cNvPr id="3" name="Content Placeholder 2"/>
          <p:cNvSpPr>
            <a:spLocks noGrp="1"/>
          </p:cNvSpPr>
          <p:nvPr>
            <p:ph idx="1"/>
          </p:nvPr>
        </p:nvSpPr>
        <p:spPr/>
        <p:txBody>
          <a:bodyPr>
            <a:normAutofit fontScale="62500" lnSpcReduction="20000"/>
          </a:bodyPr>
          <a:lstStyle/>
          <a:p>
            <a:pPr marL="85725" indent="-85725" algn="just" rtl="1">
              <a:buFontTx/>
              <a:buChar char="-"/>
            </a:pPr>
            <a:r>
              <a:rPr lang="ar-IQ" b="1" dirty="0" smtClean="0">
                <a:cs typeface="+mj-cs"/>
              </a:rPr>
              <a:t>تعريف بالمحصول</a:t>
            </a:r>
          </a:p>
          <a:p>
            <a:pPr marL="85725" indent="-85725" algn="just" rtl="1">
              <a:lnSpc>
                <a:spcPct val="170000"/>
              </a:lnSpc>
              <a:buFontTx/>
              <a:buChar char="-"/>
            </a:pPr>
            <a:r>
              <a:rPr lang="ar-IQ" dirty="0">
                <a:cs typeface="+mj-cs"/>
              </a:rPr>
              <a:t> قرع الكوسة من الخضراوات التي تكثر زراعتها في العراق خاصة في فصل الربيع, </a:t>
            </a:r>
            <a:endParaRPr lang="ar-IQ" dirty="0" smtClean="0">
              <a:cs typeface="+mj-cs"/>
            </a:endParaRPr>
          </a:p>
          <a:p>
            <a:pPr marL="85725" indent="-85725" algn="just" rtl="1">
              <a:lnSpc>
                <a:spcPct val="170000"/>
              </a:lnSpc>
              <a:buFontTx/>
              <a:buChar char="-"/>
            </a:pPr>
            <a:r>
              <a:rPr lang="ar-IQ" dirty="0" smtClean="0">
                <a:cs typeface="+mj-cs"/>
              </a:rPr>
              <a:t>تزرع </a:t>
            </a:r>
            <a:r>
              <a:rPr lang="ar-IQ" dirty="0">
                <a:cs typeface="+mj-cs"/>
              </a:rPr>
              <a:t>مساحات منه في الخريف واخيرا انتشرت زراعته في الشتاء داخل البيوت الزجاجية والبلاستيكية، </a:t>
            </a:r>
            <a:endParaRPr lang="ar-IQ" dirty="0" smtClean="0">
              <a:cs typeface="+mj-cs"/>
            </a:endParaRPr>
          </a:p>
          <a:p>
            <a:pPr marL="85725" indent="-85725" algn="just" rtl="1">
              <a:lnSpc>
                <a:spcPct val="170000"/>
              </a:lnSpc>
              <a:buFontTx/>
              <a:buChar char="-"/>
            </a:pPr>
            <a:r>
              <a:rPr lang="ar-IQ" dirty="0" smtClean="0">
                <a:cs typeface="+mj-cs"/>
              </a:rPr>
              <a:t>الجزء </a:t>
            </a:r>
            <a:r>
              <a:rPr lang="ar-IQ" dirty="0">
                <a:cs typeface="+mj-cs"/>
              </a:rPr>
              <a:t>الذي يؤكل منه هو الثمار غير الناضجة بعد طبخها او تخليلها، </a:t>
            </a:r>
            <a:endParaRPr lang="ar-IQ" dirty="0" smtClean="0">
              <a:cs typeface="+mj-cs"/>
            </a:endParaRPr>
          </a:p>
          <a:p>
            <a:pPr marL="85725" indent="-85725" algn="just" rtl="1">
              <a:lnSpc>
                <a:spcPct val="170000"/>
              </a:lnSpc>
              <a:buFontTx/>
              <a:buChar char="-"/>
            </a:pPr>
            <a:r>
              <a:rPr lang="ar-IQ" dirty="0" smtClean="0">
                <a:cs typeface="+mj-cs"/>
              </a:rPr>
              <a:t>موطنه </a:t>
            </a:r>
            <a:r>
              <a:rPr lang="ar-IQ" dirty="0">
                <a:cs typeface="+mj-cs"/>
              </a:rPr>
              <a:t>الاصلي امريكا</a:t>
            </a:r>
            <a:r>
              <a:rPr lang="ar-IQ" dirty="0" smtClean="0">
                <a:cs typeface="+mj-cs"/>
              </a:rPr>
              <a:t>،</a:t>
            </a:r>
          </a:p>
          <a:p>
            <a:pPr marL="85725" indent="-85725" algn="just" rtl="1">
              <a:lnSpc>
                <a:spcPct val="170000"/>
              </a:lnSpc>
              <a:buFontTx/>
              <a:buChar char="-"/>
            </a:pPr>
            <a:r>
              <a:rPr lang="ar-IQ" dirty="0" smtClean="0">
                <a:cs typeface="+mj-cs"/>
              </a:rPr>
              <a:t> </a:t>
            </a:r>
            <a:r>
              <a:rPr lang="ar-IQ" dirty="0">
                <a:cs typeface="+mj-cs"/>
              </a:rPr>
              <a:t>تحتوي الثمار على كمية متوسطة من الفيتامينات مثل النياسين (</a:t>
            </a:r>
            <a:r>
              <a:rPr lang="en-US" dirty="0">
                <a:cs typeface="+mj-cs"/>
              </a:rPr>
              <a:t>1</a:t>
            </a:r>
            <a:r>
              <a:rPr lang="ar-IQ" dirty="0">
                <a:cs typeface="+mj-cs"/>
              </a:rPr>
              <a:t> ملغم </a:t>
            </a:r>
            <a:r>
              <a:rPr lang="en-US" dirty="0">
                <a:cs typeface="+mj-cs"/>
              </a:rPr>
              <a:t>100</a:t>
            </a:r>
            <a:r>
              <a:rPr lang="ar-IQ" dirty="0">
                <a:cs typeface="+mj-cs"/>
              </a:rPr>
              <a:t>غم</a:t>
            </a:r>
            <a:r>
              <a:rPr lang="en-US" baseline="30000" dirty="0">
                <a:cs typeface="+mj-cs"/>
              </a:rPr>
              <a:t>1-</a:t>
            </a:r>
            <a:r>
              <a:rPr lang="ar-IQ" dirty="0">
                <a:cs typeface="+mj-cs"/>
              </a:rPr>
              <a:t>) وفيتامين </a:t>
            </a:r>
            <a:r>
              <a:rPr lang="en-US" dirty="0">
                <a:cs typeface="+mj-cs"/>
              </a:rPr>
              <a:t>B</a:t>
            </a:r>
            <a:r>
              <a:rPr lang="en-US" baseline="-25000" dirty="0">
                <a:cs typeface="+mj-cs"/>
              </a:rPr>
              <a:t>2</a:t>
            </a:r>
            <a:r>
              <a:rPr lang="ar-IQ" dirty="0">
                <a:cs typeface="+mj-cs"/>
              </a:rPr>
              <a:t> (الرايبوفلافين) (</a:t>
            </a:r>
            <a:r>
              <a:rPr lang="en-US" dirty="0">
                <a:cs typeface="+mj-cs"/>
              </a:rPr>
              <a:t>0.09</a:t>
            </a:r>
            <a:r>
              <a:rPr lang="ar-IQ" dirty="0">
                <a:cs typeface="+mj-cs"/>
              </a:rPr>
              <a:t> ملغم </a:t>
            </a:r>
            <a:r>
              <a:rPr lang="en-US" dirty="0">
                <a:cs typeface="+mj-cs"/>
              </a:rPr>
              <a:t>100</a:t>
            </a:r>
            <a:r>
              <a:rPr lang="ar-IQ" dirty="0">
                <a:cs typeface="+mj-cs"/>
              </a:rPr>
              <a:t> غم</a:t>
            </a:r>
            <a:r>
              <a:rPr lang="en-US" baseline="30000" dirty="0">
                <a:cs typeface="+mj-cs"/>
              </a:rPr>
              <a:t>1-</a:t>
            </a:r>
            <a:r>
              <a:rPr lang="ar-IQ" dirty="0">
                <a:cs typeface="+mj-cs"/>
              </a:rPr>
              <a:t>) وفيتامين </a:t>
            </a:r>
            <a:r>
              <a:rPr lang="en-US" dirty="0">
                <a:cs typeface="+mj-cs"/>
              </a:rPr>
              <a:t>C</a:t>
            </a:r>
            <a:r>
              <a:rPr lang="ar-IQ" dirty="0">
                <a:cs typeface="+mj-cs"/>
              </a:rPr>
              <a:t> ( </a:t>
            </a:r>
            <a:r>
              <a:rPr lang="en-US" dirty="0">
                <a:cs typeface="+mj-cs"/>
              </a:rPr>
              <a:t>22</a:t>
            </a:r>
            <a:r>
              <a:rPr lang="ar-IQ" dirty="0">
                <a:cs typeface="+mj-cs"/>
              </a:rPr>
              <a:t> ملغم </a:t>
            </a:r>
            <a:r>
              <a:rPr lang="en-US" dirty="0">
                <a:cs typeface="+mj-cs"/>
              </a:rPr>
              <a:t>100</a:t>
            </a:r>
            <a:r>
              <a:rPr lang="ar-IQ" dirty="0">
                <a:cs typeface="+mj-cs"/>
              </a:rPr>
              <a:t>غم</a:t>
            </a:r>
            <a:r>
              <a:rPr lang="en-US" baseline="30000" dirty="0">
                <a:cs typeface="+mj-cs"/>
              </a:rPr>
              <a:t>1-</a:t>
            </a:r>
            <a:r>
              <a:rPr lang="ar-IQ" dirty="0">
                <a:cs typeface="+mj-cs"/>
              </a:rPr>
              <a:t> ) </a:t>
            </a:r>
            <a:endParaRPr lang="ar-IQ" dirty="0" smtClean="0">
              <a:cs typeface="+mj-cs"/>
            </a:endParaRPr>
          </a:p>
          <a:p>
            <a:pPr marL="85725" indent="-85725" algn="just" rtl="1">
              <a:lnSpc>
                <a:spcPct val="170000"/>
              </a:lnSpc>
              <a:buFontTx/>
              <a:buChar char="-"/>
            </a:pPr>
            <a:r>
              <a:rPr lang="ar-IQ" dirty="0" smtClean="0">
                <a:cs typeface="+mj-cs"/>
              </a:rPr>
              <a:t>وتعد </a:t>
            </a:r>
            <a:r>
              <a:rPr lang="ar-IQ" dirty="0">
                <a:cs typeface="+mj-cs"/>
              </a:rPr>
              <a:t>الثمار فقيرة في محتواها من العناصر الغذائية الاخرى. </a:t>
            </a:r>
            <a:r>
              <a:rPr lang="ar-IQ" dirty="0" smtClean="0">
                <a:cs typeface="+mj-cs"/>
              </a:rPr>
              <a:t>..................... يتبع</a:t>
            </a:r>
            <a:endParaRPr lang="ar-IQ" b="1" dirty="0">
              <a:cs typeface="+mj-cs"/>
            </a:endParaRPr>
          </a:p>
        </p:txBody>
      </p:sp>
    </p:spTree>
    <p:extLst>
      <p:ext uri="{BB962C8B-B14F-4D97-AF65-F5344CB8AC3E}">
        <p14:creationId xmlns:p14="http://schemas.microsoft.com/office/powerpoint/2010/main" val="5755662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قرع الكوسة</a:t>
            </a:r>
            <a:endParaRPr lang="ar-IQ" sz="3200" dirty="0"/>
          </a:p>
        </p:txBody>
      </p:sp>
      <p:sp>
        <p:nvSpPr>
          <p:cNvPr id="3" name="Content Placeholder 2"/>
          <p:cNvSpPr>
            <a:spLocks noGrp="1"/>
          </p:cNvSpPr>
          <p:nvPr>
            <p:ph idx="1"/>
          </p:nvPr>
        </p:nvSpPr>
        <p:spPr/>
        <p:txBody>
          <a:bodyPr>
            <a:normAutofit fontScale="70000" lnSpcReduction="20000"/>
          </a:bodyPr>
          <a:lstStyle/>
          <a:p>
            <a:pPr marL="85725" indent="-85725" algn="just" rtl="1">
              <a:buFontTx/>
              <a:buChar char="-"/>
            </a:pPr>
            <a:r>
              <a:rPr lang="ar-IQ" b="1" dirty="0" smtClean="0">
                <a:cs typeface="+mj-cs"/>
              </a:rPr>
              <a:t>الاحتياجات البيئية</a:t>
            </a:r>
          </a:p>
          <a:p>
            <a:pPr marL="85725" indent="-85725" algn="just" rtl="1">
              <a:lnSpc>
                <a:spcPct val="160000"/>
              </a:lnSpc>
              <a:buFontTx/>
              <a:buChar char="-"/>
            </a:pPr>
            <a:r>
              <a:rPr lang="ar-IQ" dirty="0" smtClean="0">
                <a:cs typeface="+mj-cs"/>
              </a:rPr>
              <a:t> </a:t>
            </a:r>
            <a:r>
              <a:rPr lang="ar-IQ" dirty="0">
                <a:cs typeface="+mj-cs"/>
              </a:rPr>
              <a:t>تتشابه نباتات الكوسة مع غيرها من خضر العائلة القرعية في احتياجاتها البيئية الارضية والجوية, </a:t>
            </a:r>
            <a:endParaRPr lang="ar-IQ" dirty="0" smtClean="0">
              <a:cs typeface="+mj-cs"/>
            </a:endParaRPr>
          </a:p>
          <a:p>
            <a:pPr marL="85725" indent="-85725" algn="just" rtl="1">
              <a:lnSpc>
                <a:spcPct val="160000"/>
              </a:lnSpc>
              <a:buFontTx/>
              <a:buChar char="-"/>
            </a:pPr>
            <a:r>
              <a:rPr lang="ar-IQ" dirty="0" smtClean="0">
                <a:cs typeface="+mj-cs"/>
              </a:rPr>
              <a:t>لاتنبت </a:t>
            </a:r>
            <a:r>
              <a:rPr lang="ar-IQ" dirty="0">
                <a:cs typeface="+mj-cs"/>
              </a:rPr>
              <a:t>بذورها في درجة حرارة اقل من </a:t>
            </a:r>
            <a:r>
              <a:rPr lang="en-US" dirty="0" smtClean="0">
                <a:cs typeface="+mj-cs"/>
              </a:rPr>
              <a:t>15</a:t>
            </a:r>
            <a:r>
              <a:rPr lang="ar-IQ" dirty="0" smtClean="0">
                <a:cs typeface="+mj-cs"/>
              </a:rPr>
              <a:t>م◦ </a:t>
            </a:r>
            <a:r>
              <a:rPr lang="ar-IQ" dirty="0">
                <a:cs typeface="+mj-cs"/>
              </a:rPr>
              <a:t>او اعلى من </a:t>
            </a:r>
            <a:r>
              <a:rPr lang="en-US" dirty="0" smtClean="0">
                <a:cs typeface="+mj-cs"/>
              </a:rPr>
              <a:t>38</a:t>
            </a:r>
            <a:r>
              <a:rPr lang="ar-IQ" dirty="0" smtClean="0">
                <a:cs typeface="+mj-cs"/>
              </a:rPr>
              <a:t>م◦ </a:t>
            </a:r>
            <a:r>
              <a:rPr lang="ar-IQ" dirty="0">
                <a:cs typeface="+mj-cs"/>
              </a:rPr>
              <a:t>ويتراوح المجال الملائم لانبات البذور ونمو النباتات من </a:t>
            </a:r>
            <a:r>
              <a:rPr lang="en-US" dirty="0">
                <a:cs typeface="+mj-cs"/>
              </a:rPr>
              <a:t>21</a:t>
            </a:r>
            <a:r>
              <a:rPr lang="ar-IQ" dirty="0">
                <a:cs typeface="+mj-cs"/>
              </a:rPr>
              <a:t> – </a:t>
            </a:r>
            <a:r>
              <a:rPr lang="en-US" dirty="0" smtClean="0">
                <a:cs typeface="+mj-cs"/>
              </a:rPr>
              <a:t>35</a:t>
            </a:r>
            <a:r>
              <a:rPr lang="ar-IQ" dirty="0" smtClean="0">
                <a:cs typeface="+mj-cs"/>
              </a:rPr>
              <a:t>م</a:t>
            </a:r>
            <a:r>
              <a:rPr lang="ar-IQ" dirty="0" smtClean="0"/>
              <a:t>◦</a:t>
            </a:r>
            <a:r>
              <a:rPr lang="ar-IQ" dirty="0" smtClean="0">
                <a:cs typeface="+mj-cs"/>
              </a:rPr>
              <a:t>، </a:t>
            </a:r>
          </a:p>
          <a:p>
            <a:pPr marL="85725" indent="-85725" algn="just" rtl="1">
              <a:lnSpc>
                <a:spcPct val="160000"/>
              </a:lnSpc>
              <a:buFontTx/>
              <a:buChar char="-"/>
            </a:pPr>
            <a:r>
              <a:rPr lang="ar-IQ" dirty="0" smtClean="0">
                <a:cs typeface="+mj-cs"/>
              </a:rPr>
              <a:t>تتأثر </a:t>
            </a:r>
            <a:r>
              <a:rPr lang="ar-IQ" dirty="0">
                <a:cs typeface="+mj-cs"/>
              </a:rPr>
              <a:t>النباتات بشدة بالصقيع الا انها تتحمل البرودة بدرجة اكبر من درجة تحمل البطيخ والرقي والخيار، </a:t>
            </a:r>
            <a:endParaRPr lang="ar-IQ" dirty="0" smtClean="0">
              <a:cs typeface="+mj-cs"/>
            </a:endParaRPr>
          </a:p>
          <a:p>
            <a:pPr marL="85725" indent="-85725" algn="just" rtl="1">
              <a:lnSpc>
                <a:spcPct val="160000"/>
              </a:lnSpc>
              <a:buFontTx/>
              <a:buChar char="-"/>
            </a:pPr>
            <a:r>
              <a:rPr lang="ar-IQ" dirty="0" smtClean="0">
                <a:cs typeface="+mj-cs"/>
              </a:rPr>
              <a:t>تستمر </a:t>
            </a:r>
            <a:r>
              <a:rPr lang="ar-IQ" dirty="0">
                <a:cs typeface="+mj-cs"/>
              </a:rPr>
              <a:t>نباتات الكوسة في الاثمار في الجو البارد بعد ان تتوقف القرعيات الاخرى عن الاثمار. </a:t>
            </a:r>
            <a:r>
              <a:rPr lang="ar-IQ" dirty="0" smtClean="0">
                <a:cs typeface="+mj-cs"/>
              </a:rPr>
              <a:t>......................................................... يتبع</a:t>
            </a:r>
            <a:endParaRPr lang="ar-IQ" b="1" dirty="0" smtClean="0">
              <a:cs typeface="+mj-cs"/>
            </a:endParaRPr>
          </a:p>
        </p:txBody>
      </p:sp>
    </p:spTree>
    <p:extLst>
      <p:ext uri="{BB962C8B-B14F-4D97-AF65-F5344CB8AC3E}">
        <p14:creationId xmlns:p14="http://schemas.microsoft.com/office/powerpoint/2010/main" val="17527539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قرع الكوسة</a:t>
            </a:r>
            <a:endParaRPr lang="ar-IQ" sz="3200" dirty="0"/>
          </a:p>
        </p:txBody>
      </p:sp>
      <p:sp>
        <p:nvSpPr>
          <p:cNvPr id="3" name="Content Placeholder 2"/>
          <p:cNvSpPr>
            <a:spLocks noGrp="1"/>
          </p:cNvSpPr>
          <p:nvPr>
            <p:ph idx="1"/>
          </p:nvPr>
        </p:nvSpPr>
        <p:spPr/>
        <p:txBody>
          <a:bodyPr>
            <a:normAutofit fontScale="70000" lnSpcReduction="20000"/>
          </a:bodyPr>
          <a:lstStyle/>
          <a:p>
            <a:pPr marL="85725" indent="-85725" algn="just" rtl="1">
              <a:buFontTx/>
              <a:buChar char="-"/>
            </a:pPr>
            <a:r>
              <a:rPr lang="ar-IQ" b="1" dirty="0" smtClean="0">
                <a:cs typeface="+mj-cs"/>
              </a:rPr>
              <a:t>موعد الزراعة: كما في الخيار</a:t>
            </a:r>
          </a:p>
          <a:p>
            <a:pPr marL="85725" indent="-85725" algn="just" rtl="1">
              <a:buFontTx/>
              <a:buChar char="-"/>
            </a:pPr>
            <a:r>
              <a:rPr lang="ar-IQ" b="1" dirty="0"/>
              <a:t>كمية التقاوي وطريقة </a:t>
            </a:r>
            <a:r>
              <a:rPr lang="ar-IQ" b="1" dirty="0" smtClean="0"/>
              <a:t>الزراعة</a:t>
            </a:r>
            <a:endParaRPr lang="ar-IQ" b="1" dirty="0" smtClean="0">
              <a:cs typeface="+mj-cs"/>
            </a:endParaRPr>
          </a:p>
          <a:p>
            <a:pPr marL="85725" indent="-85725" algn="just" rtl="1">
              <a:lnSpc>
                <a:spcPct val="160000"/>
              </a:lnSpc>
              <a:buFontTx/>
              <a:buChar char="-"/>
            </a:pPr>
            <a:r>
              <a:rPr lang="ar-IQ" dirty="0" smtClean="0">
                <a:cs typeface="+mj-cs"/>
              </a:rPr>
              <a:t>يحتاج </a:t>
            </a:r>
            <a:r>
              <a:rPr lang="ar-IQ" dirty="0">
                <a:cs typeface="+mj-cs"/>
              </a:rPr>
              <a:t>الدونم حوالي </a:t>
            </a:r>
            <a:r>
              <a:rPr lang="en-US" dirty="0">
                <a:cs typeface="+mj-cs"/>
              </a:rPr>
              <a:t>700</a:t>
            </a:r>
            <a:r>
              <a:rPr lang="ar-IQ" dirty="0">
                <a:cs typeface="+mj-cs"/>
              </a:rPr>
              <a:t> غم من البذور تزرع على مساطب بعرض </a:t>
            </a:r>
            <a:r>
              <a:rPr lang="en-US" dirty="0">
                <a:cs typeface="+mj-cs"/>
              </a:rPr>
              <a:t>1.5</a:t>
            </a:r>
            <a:r>
              <a:rPr lang="ar-IQ" dirty="0">
                <a:cs typeface="+mj-cs"/>
              </a:rPr>
              <a:t>م على جهة واحدة من المسطبة او قد يزرع على مساطب عرضها </a:t>
            </a:r>
            <a:r>
              <a:rPr lang="en-US" dirty="0">
                <a:cs typeface="+mj-cs"/>
              </a:rPr>
              <a:t>3</a:t>
            </a:r>
            <a:r>
              <a:rPr lang="ar-IQ" dirty="0">
                <a:cs typeface="+mj-cs"/>
              </a:rPr>
              <a:t>م على جهتي المسطبة وبمسافة </a:t>
            </a:r>
            <a:r>
              <a:rPr lang="en-US" dirty="0">
                <a:cs typeface="+mj-cs"/>
              </a:rPr>
              <a:t> 40</a:t>
            </a:r>
            <a:r>
              <a:rPr lang="ar-IQ" dirty="0">
                <a:cs typeface="+mj-cs"/>
              </a:rPr>
              <a:t>سم بين النباتات</a:t>
            </a:r>
            <a:r>
              <a:rPr lang="en-US" dirty="0">
                <a:cs typeface="+mj-cs"/>
              </a:rPr>
              <a:t>. </a:t>
            </a:r>
            <a:endParaRPr lang="en-US" dirty="0" smtClean="0">
              <a:cs typeface="+mj-cs"/>
            </a:endParaRPr>
          </a:p>
          <a:p>
            <a:pPr marL="85725" indent="-85725" algn="just" rtl="1">
              <a:lnSpc>
                <a:spcPct val="160000"/>
              </a:lnSpc>
              <a:buFontTx/>
              <a:buChar char="-"/>
            </a:pPr>
            <a:r>
              <a:rPr lang="ar-IQ" dirty="0" smtClean="0">
                <a:cs typeface="+mj-cs"/>
              </a:rPr>
              <a:t>يباشر </a:t>
            </a:r>
            <a:r>
              <a:rPr lang="ar-IQ" dirty="0">
                <a:cs typeface="+mj-cs"/>
              </a:rPr>
              <a:t>بزراعة البذور مباشرة في الحقل بعد تهيئة التربة</a:t>
            </a:r>
            <a:r>
              <a:rPr lang="ar-IQ" dirty="0" smtClean="0">
                <a:cs typeface="+mj-cs"/>
              </a:rPr>
              <a:t>،</a:t>
            </a:r>
          </a:p>
          <a:p>
            <a:pPr marL="85725" indent="-85725" algn="just" rtl="1">
              <a:lnSpc>
                <a:spcPct val="160000"/>
              </a:lnSpc>
              <a:buFontTx/>
              <a:buChar char="-"/>
            </a:pPr>
            <a:r>
              <a:rPr lang="ar-IQ" dirty="0" smtClean="0">
                <a:cs typeface="+mj-cs"/>
              </a:rPr>
              <a:t> </a:t>
            </a:r>
            <a:r>
              <a:rPr lang="ar-IQ" dirty="0">
                <a:cs typeface="+mj-cs"/>
              </a:rPr>
              <a:t>اما للزراعة المبكرة وخاصة تحت الغطاء تجرى عملية الشتل في مرحلة الاوراق الفلقية إذ يمكن زراعة البذور في سنادين من نوع الـ </a:t>
            </a:r>
            <a:r>
              <a:rPr lang="en-US" dirty="0">
                <a:cs typeface="+mj-cs"/>
              </a:rPr>
              <a:t>Jiffy pots </a:t>
            </a:r>
            <a:r>
              <a:rPr lang="ar-IQ" dirty="0">
                <a:cs typeface="+mj-cs"/>
              </a:rPr>
              <a:t> ثم تزرع الشتلات في الحقل. </a:t>
            </a:r>
            <a:endParaRPr lang="ar-IQ" dirty="0" smtClean="0">
              <a:cs typeface="+mj-cs"/>
            </a:endParaRPr>
          </a:p>
          <a:p>
            <a:pPr marL="85725" indent="-85725" algn="just" rtl="1">
              <a:lnSpc>
                <a:spcPct val="160000"/>
              </a:lnSpc>
              <a:buFontTx/>
              <a:buChar char="-"/>
            </a:pPr>
            <a:r>
              <a:rPr lang="ar-IQ" b="1" dirty="0" smtClean="0">
                <a:cs typeface="+mj-cs"/>
              </a:rPr>
              <a:t>.................................. يتبع</a:t>
            </a:r>
          </a:p>
        </p:txBody>
      </p:sp>
    </p:spTree>
    <p:extLst>
      <p:ext uri="{BB962C8B-B14F-4D97-AF65-F5344CB8AC3E}">
        <p14:creationId xmlns:p14="http://schemas.microsoft.com/office/powerpoint/2010/main" val="20352918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قرع الكوسة</a:t>
            </a:r>
            <a:endParaRPr lang="ar-IQ" sz="3200" dirty="0"/>
          </a:p>
        </p:txBody>
      </p:sp>
      <p:sp>
        <p:nvSpPr>
          <p:cNvPr id="3" name="Content Placeholder 2"/>
          <p:cNvSpPr>
            <a:spLocks noGrp="1"/>
          </p:cNvSpPr>
          <p:nvPr>
            <p:ph idx="1"/>
          </p:nvPr>
        </p:nvSpPr>
        <p:spPr/>
        <p:txBody>
          <a:bodyPr>
            <a:normAutofit fontScale="62500" lnSpcReduction="20000"/>
          </a:bodyPr>
          <a:lstStyle/>
          <a:p>
            <a:pPr marL="85725" indent="-85725" algn="just" rtl="1">
              <a:buFontTx/>
              <a:buChar char="-"/>
            </a:pPr>
            <a:r>
              <a:rPr lang="ar-IQ" b="1" dirty="0" smtClean="0">
                <a:cs typeface="+mj-cs"/>
              </a:rPr>
              <a:t>التسميد و الترقيع و الخف: كما في الخيار</a:t>
            </a:r>
          </a:p>
          <a:p>
            <a:pPr marL="85725" indent="-85725" algn="just" rtl="1">
              <a:buFontTx/>
              <a:buChar char="-"/>
            </a:pPr>
            <a:r>
              <a:rPr lang="ar-IQ" b="1" dirty="0" smtClean="0"/>
              <a:t>النضج و الحصاد و التخزين</a:t>
            </a:r>
          </a:p>
          <a:p>
            <a:pPr marL="85725" indent="-85725" algn="just" rtl="1">
              <a:lnSpc>
                <a:spcPct val="170000"/>
              </a:lnSpc>
              <a:buFontTx/>
              <a:buChar char="-"/>
            </a:pPr>
            <a:r>
              <a:rPr lang="ar-IQ" dirty="0">
                <a:cs typeface="+mj-cs"/>
              </a:rPr>
              <a:t>يبدا جني ثمارالكوسة بعد </a:t>
            </a:r>
            <a:r>
              <a:rPr lang="en-US" dirty="0">
                <a:cs typeface="+mj-cs"/>
              </a:rPr>
              <a:t>40</a:t>
            </a:r>
            <a:r>
              <a:rPr lang="ar-IQ" dirty="0">
                <a:cs typeface="+mj-cs"/>
              </a:rPr>
              <a:t> يوما من الزراعة في الجو الدافىء و </a:t>
            </a:r>
            <a:r>
              <a:rPr lang="en-US" dirty="0">
                <a:cs typeface="+mj-cs"/>
              </a:rPr>
              <a:t>50</a:t>
            </a:r>
            <a:r>
              <a:rPr lang="ar-IQ" dirty="0">
                <a:cs typeface="+mj-cs"/>
              </a:rPr>
              <a:t> يوما في الجو البارد نسبيا, </a:t>
            </a:r>
            <a:endParaRPr lang="ar-IQ" dirty="0" smtClean="0">
              <a:cs typeface="+mj-cs"/>
            </a:endParaRPr>
          </a:p>
          <a:p>
            <a:pPr marL="85725" indent="-85725" algn="just" rtl="1">
              <a:lnSpc>
                <a:spcPct val="170000"/>
              </a:lnSpc>
              <a:buFontTx/>
              <a:buChar char="-"/>
            </a:pPr>
            <a:r>
              <a:rPr lang="ar-IQ" dirty="0" smtClean="0">
                <a:cs typeface="+mj-cs"/>
              </a:rPr>
              <a:t>ويتطلب </a:t>
            </a:r>
            <a:r>
              <a:rPr lang="ar-IQ" dirty="0">
                <a:cs typeface="+mj-cs"/>
              </a:rPr>
              <a:t>وصول الثمار الى مرحلة النضج الاستهلاكي مدة من </a:t>
            </a:r>
            <a:r>
              <a:rPr lang="en-US" dirty="0">
                <a:cs typeface="+mj-cs"/>
              </a:rPr>
              <a:t>1</a:t>
            </a:r>
            <a:r>
              <a:rPr lang="ar-IQ" dirty="0">
                <a:cs typeface="+mj-cs"/>
              </a:rPr>
              <a:t> – </a:t>
            </a:r>
            <a:r>
              <a:rPr lang="en-US" dirty="0">
                <a:cs typeface="+mj-cs"/>
              </a:rPr>
              <a:t>4</a:t>
            </a:r>
            <a:r>
              <a:rPr lang="ar-IQ" dirty="0">
                <a:cs typeface="+mj-cs"/>
              </a:rPr>
              <a:t> ايام من العقد، </a:t>
            </a:r>
            <a:endParaRPr lang="ar-IQ" dirty="0" smtClean="0">
              <a:cs typeface="+mj-cs"/>
            </a:endParaRPr>
          </a:p>
          <a:p>
            <a:pPr marL="85725" indent="-85725" algn="just" rtl="1">
              <a:lnSpc>
                <a:spcPct val="170000"/>
              </a:lnSpc>
              <a:buFontTx/>
              <a:buChar char="-"/>
            </a:pPr>
            <a:r>
              <a:rPr lang="ar-IQ" dirty="0" smtClean="0">
                <a:cs typeface="+mj-cs"/>
              </a:rPr>
              <a:t>ويزداد </a:t>
            </a:r>
            <a:r>
              <a:rPr lang="ar-IQ" dirty="0">
                <a:cs typeface="+mj-cs"/>
              </a:rPr>
              <a:t>المحصول كلما سمح للثمار بالزيادة في الحجم قبل </a:t>
            </a:r>
            <a:r>
              <a:rPr lang="ar-IQ" dirty="0" smtClean="0">
                <a:cs typeface="+mj-cs"/>
              </a:rPr>
              <a:t>الحصاد الا </a:t>
            </a:r>
            <a:r>
              <a:rPr lang="ar-IQ" dirty="0">
                <a:cs typeface="+mj-cs"/>
              </a:rPr>
              <a:t>ان ذلك يسبب انخفاض في نوعية الثمار، </a:t>
            </a:r>
            <a:endParaRPr lang="ar-IQ" dirty="0" smtClean="0">
              <a:cs typeface="+mj-cs"/>
            </a:endParaRPr>
          </a:p>
          <a:p>
            <a:pPr marL="85725" indent="-85725" algn="just" rtl="1">
              <a:lnSpc>
                <a:spcPct val="170000"/>
              </a:lnSpc>
              <a:buFontTx/>
              <a:buChar char="-"/>
            </a:pPr>
            <a:r>
              <a:rPr lang="ar-IQ" dirty="0" smtClean="0">
                <a:cs typeface="+mj-cs"/>
              </a:rPr>
              <a:t> </a:t>
            </a:r>
            <a:r>
              <a:rPr lang="ar-IQ" dirty="0">
                <a:cs typeface="+mj-cs"/>
              </a:rPr>
              <a:t>يستمر الحصاد حوالي شهرين ويكون كل </a:t>
            </a:r>
            <a:r>
              <a:rPr lang="en-US" dirty="0">
                <a:cs typeface="+mj-cs"/>
              </a:rPr>
              <a:t>2</a:t>
            </a:r>
            <a:r>
              <a:rPr lang="ar-IQ" dirty="0">
                <a:cs typeface="+mj-cs"/>
              </a:rPr>
              <a:t> – </a:t>
            </a:r>
            <a:r>
              <a:rPr lang="en-US" dirty="0">
                <a:cs typeface="+mj-cs"/>
              </a:rPr>
              <a:t>3</a:t>
            </a:r>
            <a:r>
              <a:rPr lang="ar-IQ" dirty="0">
                <a:cs typeface="+mj-cs"/>
              </a:rPr>
              <a:t> أيام صيفا و </a:t>
            </a:r>
            <a:r>
              <a:rPr lang="en-US" dirty="0">
                <a:cs typeface="+mj-cs"/>
              </a:rPr>
              <a:t>5</a:t>
            </a:r>
            <a:r>
              <a:rPr lang="ar-IQ" dirty="0">
                <a:cs typeface="+mj-cs"/>
              </a:rPr>
              <a:t> – </a:t>
            </a:r>
            <a:r>
              <a:rPr lang="en-US" dirty="0">
                <a:cs typeface="+mj-cs"/>
              </a:rPr>
              <a:t>7</a:t>
            </a:r>
            <a:r>
              <a:rPr lang="ar-IQ" dirty="0">
                <a:cs typeface="+mj-cs"/>
              </a:rPr>
              <a:t> أيام شتاءا وفي حالة تخطي اي ثمرة لمرحلة النضج الاستهلاكي يجب جنيها والتخلص منها لان تركها على النبات يؤدي الى ضعف نموه ونقص الحاصل.   </a:t>
            </a:r>
            <a:endParaRPr lang="ar-IQ" b="1" dirty="0" smtClean="0">
              <a:cs typeface="+mj-cs"/>
            </a:endParaRPr>
          </a:p>
        </p:txBody>
      </p:sp>
    </p:spTree>
    <p:extLst>
      <p:ext uri="{BB962C8B-B14F-4D97-AF65-F5344CB8AC3E}">
        <p14:creationId xmlns:p14="http://schemas.microsoft.com/office/powerpoint/2010/main" val="3657233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قرع الكوسة</a:t>
            </a:r>
            <a:endParaRPr lang="ar-IQ" sz="3200" dirty="0"/>
          </a:p>
        </p:txBody>
      </p:sp>
      <p:sp>
        <p:nvSpPr>
          <p:cNvPr id="3" name="Content Placeholder 2"/>
          <p:cNvSpPr>
            <a:spLocks noGrp="1"/>
          </p:cNvSpPr>
          <p:nvPr>
            <p:ph idx="1"/>
          </p:nvPr>
        </p:nvSpPr>
        <p:spPr/>
        <p:txBody>
          <a:bodyPr>
            <a:normAutofit fontScale="92500" lnSpcReduction="20000"/>
          </a:bodyPr>
          <a:lstStyle/>
          <a:p>
            <a:pPr marL="85725" indent="-85725" algn="just" rtl="1">
              <a:buFontTx/>
              <a:buChar char="-"/>
            </a:pPr>
            <a:r>
              <a:rPr lang="ar-IQ" b="1" dirty="0" smtClean="0">
                <a:cs typeface="+mj-cs"/>
              </a:rPr>
              <a:t>التسميد و الترقيع و الخف: كما في الخيار</a:t>
            </a:r>
          </a:p>
          <a:p>
            <a:pPr marL="85725" indent="-85725" algn="just" rtl="1">
              <a:buFontTx/>
              <a:buChar char="-"/>
            </a:pPr>
            <a:r>
              <a:rPr lang="ar-IQ" b="1" dirty="0" smtClean="0"/>
              <a:t>النضج و الحصاد و التخزين</a:t>
            </a:r>
          </a:p>
          <a:p>
            <a:pPr marL="85725" indent="-85725" algn="just" rtl="1">
              <a:lnSpc>
                <a:spcPct val="170000"/>
              </a:lnSpc>
              <a:buFontTx/>
              <a:buChar char="-"/>
            </a:pPr>
            <a:r>
              <a:rPr lang="ar-IQ" dirty="0">
                <a:cs typeface="+mj-cs"/>
              </a:rPr>
              <a:t>يمكن خزن ثمار الكوسة لايام قليلة قبل عرضها للبيع عند زيادة العرض على الطلب، ويفضل في هذه الحالة ان يكون التخزين في درجة حرارة </a:t>
            </a:r>
            <a:r>
              <a:rPr lang="en-US" dirty="0">
                <a:cs typeface="+mj-cs"/>
              </a:rPr>
              <a:t>0</a:t>
            </a:r>
            <a:r>
              <a:rPr lang="ar-IQ" dirty="0">
                <a:cs typeface="+mj-cs"/>
              </a:rPr>
              <a:t> – </a:t>
            </a:r>
            <a:r>
              <a:rPr lang="en-US" dirty="0" smtClean="0">
                <a:cs typeface="+mj-cs"/>
              </a:rPr>
              <a:t>4</a:t>
            </a:r>
            <a:r>
              <a:rPr lang="ar-IQ" dirty="0" smtClean="0">
                <a:cs typeface="+mj-cs"/>
              </a:rPr>
              <a:t> م◦ </a:t>
            </a:r>
            <a:r>
              <a:rPr lang="ar-IQ" dirty="0">
                <a:cs typeface="+mj-cs"/>
              </a:rPr>
              <a:t>مع رطوبة نسبية </a:t>
            </a:r>
            <a:r>
              <a:rPr lang="en-US" dirty="0">
                <a:cs typeface="+mj-cs"/>
              </a:rPr>
              <a:t>90</a:t>
            </a:r>
            <a:r>
              <a:rPr lang="ar-IQ" dirty="0">
                <a:cs typeface="+mj-cs"/>
              </a:rPr>
              <a:t> % تبقى الثمار في هذه الظروف لمدة </a:t>
            </a:r>
            <a:r>
              <a:rPr lang="en-US" dirty="0">
                <a:cs typeface="+mj-cs"/>
              </a:rPr>
              <a:t>4</a:t>
            </a:r>
            <a:r>
              <a:rPr lang="ar-IQ" dirty="0">
                <a:cs typeface="+mj-cs"/>
              </a:rPr>
              <a:t> – </a:t>
            </a:r>
            <a:r>
              <a:rPr lang="en-US" dirty="0">
                <a:cs typeface="+mj-cs"/>
              </a:rPr>
              <a:t>5</a:t>
            </a:r>
            <a:r>
              <a:rPr lang="ar-IQ" dirty="0">
                <a:cs typeface="+mj-cs"/>
              </a:rPr>
              <a:t> أيام بحالة جيدة دون ان تتعرض لاضرار البرودة, </a:t>
            </a:r>
            <a:endParaRPr lang="ar-IQ" dirty="0" smtClean="0">
              <a:cs typeface="+mj-cs"/>
            </a:endParaRPr>
          </a:p>
        </p:txBody>
      </p:sp>
    </p:spTree>
    <p:extLst>
      <p:ext uri="{BB962C8B-B14F-4D97-AF65-F5344CB8AC3E}">
        <p14:creationId xmlns:p14="http://schemas.microsoft.com/office/powerpoint/2010/main" val="1212511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77500" lnSpcReduction="20000"/>
          </a:bodyPr>
          <a:lstStyle/>
          <a:p>
            <a:pPr marL="85725" indent="-85725" algn="just" rtl="1">
              <a:lnSpc>
                <a:spcPct val="150000"/>
              </a:lnSpc>
              <a:buFontTx/>
              <a:buChar char="-"/>
            </a:pPr>
            <a:r>
              <a:rPr lang="ar-IQ" b="1" dirty="0" smtClean="0">
                <a:cs typeface="+mj-cs"/>
              </a:rPr>
              <a:t>تعريف بالمحصول</a:t>
            </a:r>
          </a:p>
          <a:p>
            <a:pPr marL="85725" indent="-85725" algn="just" rtl="1">
              <a:lnSpc>
                <a:spcPct val="150000"/>
              </a:lnSpc>
              <a:buFontTx/>
              <a:buChar char="-"/>
            </a:pPr>
            <a:r>
              <a:rPr lang="en-US" b="1" dirty="0">
                <a:cs typeface="+mj-cs"/>
              </a:rPr>
              <a:t> </a:t>
            </a:r>
            <a:r>
              <a:rPr lang="ar-IQ" dirty="0">
                <a:cs typeface="+mj-cs"/>
              </a:rPr>
              <a:t>الرقي من محاصيل الخضر الصيفية المهمة في العراق من حيث الاستهلاك ويحتل المرتبة الاولى بالمساحة والانتاج صيفا بالاضافة الى الطماطة</a:t>
            </a:r>
            <a:r>
              <a:rPr lang="ar-IQ" dirty="0" smtClean="0">
                <a:cs typeface="+mj-cs"/>
              </a:rPr>
              <a:t>،</a:t>
            </a:r>
          </a:p>
          <a:p>
            <a:pPr marL="85725" indent="-85725" algn="just" rtl="1">
              <a:lnSpc>
                <a:spcPct val="150000"/>
              </a:lnSpc>
              <a:buFontTx/>
              <a:buChar char="-"/>
            </a:pPr>
            <a:r>
              <a:rPr lang="ar-IQ" dirty="0" smtClean="0">
                <a:cs typeface="+mj-cs"/>
              </a:rPr>
              <a:t> </a:t>
            </a:r>
            <a:r>
              <a:rPr lang="ar-IQ" dirty="0">
                <a:cs typeface="+mj-cs"/>
              </a:rPr>
              <a:t>فهو يؤكل كمادة غذائية منعشة صيفا ويدخل ايضا في صناعة المربيات ويحتوي كل </a:t>
            </a:r>
            <a:r>
              <a:rPr lang="en-US" dirty="0">
                <a:cs typeface="+mj-cs"/>
              </a:rPr>
              <a:t>100</a:t>
            </a:r>
            <a:r>
              <a:rPr lang="ar-IQ" dirty="0">
                <a:cs typeface="+mj-cs"/>
              </a:rPr>
              <a:t>غم من لحم الثمار على </a:t>
            </a:r>
            <a:r>
              <a:rPr lang="en-US" dirty="0">
                <a:cs typeface="+mj-cs"/>
              </a:rPr>
              <a:t>92</a:t>
            </a:r>
            <a:r>
              <a:rPr lang="ar-IQ" dirty="0">
                <a:cs typeface="+mj-cs"/>
              </a:rPr>
              <a:t>% ماء و </a:t>
            </a:r>
            <a:r>
              <a:rPr lang="en-US" dirty="0">
                <a:cs typeface="+mj-cs"/>
              </a:rPr>
              <a:t>1</a:t>
            </a:r>
            <a:r>
              <a:rPr lang="ar-IQ" dirty="0">
                <a:cs typeface="+mj-cs"/>
              </a:rPr>
              <a:t>غم بروتين و </a:t>
            </a:r>
            <a:r>
              <a:rPr lang="en-US" dirty="0">
                <a:cs typeface="+mj-cs"/>
              </a:rPr>
              <a:t>1</a:t>
            </a:r>
            <a:r>
              <a:rPr lang="ar-IQ" dirty="0">
                <a:cs typeface="+mj-cs"/>
              </a:rPr>
              <a:t>غم دهون مختلفة و </a:t>
            </a:r>
            <a:r>
              <a:rPr lang="en-US" dirty="0">
                <a:cs typeface="+mj-cs"/>
              </a:rPr>
              <a:t>5</a:t>
            </a:r>
            <a:r>
              <a:rPr lang="ar-IQ" dirty="0">
                <a:cs typeface="+mj-cs"/>
              </a:rPr>
              <a:t>غم كاربوهيدرات ونسبة بسيطة من فيتامين </a:t>
            </a:r>
            <a:r>
              <a:rPr lang="en-US" dirty="0">
                <a:cs typeface="+mj-cs"/>
              </a:rPr>
              <a:t>A</a:t>
            </a:r>
            <a:r>
              <a:rPr lang="ar-IQ" dirty="0">
                <a:cs typeface="+mj-cs"/>
              </a:rPr>
              <a:t>  و  </a:t>
            </a:r>
            <a:r>
              <a:rPr lang="en-US" dirty="0">
                <a:cs typeface="+mj-cs"/>
              </a:rPr>
              <a:t>B</a:t>
            </a:r>
            <a:r>
              <a:rPr lang="ar-IQ" dirty="0">
                <a:cs typeface="+mj-cs"/>
              </a:rPr>
              <a:t>  وقليل من فيتامين </a:t>
            </a:r>
            <a:r>
              <a:rPr lang="en-US" dirty="0">
                <a:cs typeface="+mj-cs"/>
              </a:rPr>
              <a:t>C</a:t>
            </a:r>
            <a:r>
              <a:rPr lang="ar-IQ" dirty="0" smtClean="0">
                <a:cs typeface="+mj-cs"/>
              </a:rPr>
              <a:t>،</a:t>
            </a:r>
          </a:p>
          <a:p>
            <a:pPr marL="85725" indent="-85725" algn="just" rtl="1">
              <a:lnSpc>
                <a:spcPct val="150000"/>
              </a:lnSpc>
              <a:buFontTx/>
              <a:buChar char="-"/>
            </a:pPr>
            <a:r>
              <a:rPr lang="ar-IQ" dirty="0">
                <a:cs typeface="+mj-cs"/>
              </a:rPr>
              <a:t> </a:t>
            </a:r>
            <a:r>
              <a:rPr lang="ar-IQ" dirty="0" smtClean="0">
                <a:cs typeface="+mj-cs"/>
              </a:rPr>
              <a:t>موطنه </a:t>
            </a:r>
            <a:r>
              <a:rPr lang="ar-IQ" dirty="0">
                <a:cs typeface="+mj-cs"/>
              </a:rPr>
              <a:t>الاصلي افريقيا</a:t>
            </a:r>
            <a:r>
              <a:rPr lang="ar-IQ" dirty="0" smtClean="0">
                <a:cs typeface="+mj-cs"/>
              </a:rPr>
              <a:t>............................. يتبع</a:t>
            </a:r>
            <a:endParaRPr lang="ar-IQ" dirty="0">
              <a:cs typeface="+mj-cs"/>
            </a:endParaRPr>
          </a:p>
        </p:txBody>
      </p:sp>
    </p:spTree>
    <p:extLst>
      <p:ext uri="{BB962C8B-B14F-4D97-AF65-F5344CB8AC3E}">
        <p14:creationId xmlns:p14="http://schemas.microsoft.com/office/powerpoint/2010/main" val="40404604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قرع الكوسة</a:t>
            </a:r>
            <a:endParaRPr lang="ar-IQ" sz="3200" dirty="0"/>
          </a:p>
        </p:txBody>
      </p:sp>
      <p:sp>
        <p:nvSpPr>
          <p:cNvPr id="3" name="Content Placeholder 2"/>
          <p:cNvSpPr>
            <a:spLocks noGrp="1"/>
          </p:cNvSpPr>
          <p:nvPr>
            <p:ph idx="1"/>
          </p:nvPr>
        </p:nvSpPr>
        <p:spPr/>
        <p:txBody>
          <a:bodyPr>
            <a:normAutofit fontScale="70000" lnSpcReduction="20000"/>
          </a:bodyPr>
          <a:lstStyle/>
          <a:p>
            <a:pPr marL="85725" indent="-85725" algn="just" rtl="1">
              <a:buFontTx/>
              <a:buChar char="-"/>
            </a:pPr>
            <a:r>
              <a:rPr lang="ar-IQ" b="1" dirty="0" smtClean="0">
                <a:cs typeface="+mj-cs"/>
              </a:rPr>
              <a:t>التسميد و الترقيع و الخف: كما في الخيار</a:t>
            </a:r>
          </a:p>
          <a:p>
            <a:pPr marL="85725" indent="-85725" algn="just" rtl="1">
              <a:buFontTx/>
              <a:buChar char="-"/>
            </a:pPr>
            <a:r>
              <a:rPr lang="ar-IQ" b="1" dirty="0" smtClean="0"/>
              <a:t>النضج و الحصاد و التخزين</a:t>
            </a:r>
          </a:p>
          <a:p>
            <a:pPr marL="85725" indent="-85725" algn="just" rtl="1">
              <a:lnSpc>
                <a:spcPct val="170000"/>
              </a:lnSpc>
              <a:buFontTx/>
              <a:buChar char="-"/>
            </a:pPr>
            <a:r>
              <a:rPr lang="ar-IQ" dirty="0" smtClean="0">
                <a:cs typeface="+mj-cs"/>
              </a:rPr>
              <a:t>ويمكن </a:t>
            </a:r>
            <a:r>
              <a:rPr lang="ar-IQ" dirty="0">
                <a:cs typeface="+mj-cs"/>
              </a:rPr>
              <a:t>اطالة فترة الخزن الى اسبوعين برفع درجة حرارة المخزن بين </a:t>
            </a:r>
            <a:r>
              <a:rPr lang="en-US" dirty="0">
                <a:cs typeface="+mj-cs"/>
              </a:rPr>
              <a:t>5</a:t>
            </a:r>
            <a:r>
              <a:rPr lang="ar-IQ" dirty="0">
                <a:cs typeface="+mj-cs"/>
              </a:rPr>
              <a:t> – </a:t>
            </a:r>
            <a:r>
              <a:rPr lang="en-US" dirty="0" smtClean="0">
                <a:cs typeface="+mj-cs"/>
              </a:rPr>
              <a:t>10</a:t>
            </a:r>
            <a:r>
              <a:rPr lang="ar-IQ" dirty="0" smtClean="0">
                <a:cs typeface="+mj-cs"/>
              </a:rPr>
              <a:t>م◦، </a:t>
            </a:r>
            <a:r>
              <a:rPr lang="ar-IQ" dirty="0">
                <a:cs typeface="+mj-cs"/>
              </a:rPr>
              <a:t>اما حفظ الثمار لهذه المدة في درجة </a:t>
            </a:r>
            <a:r>
              <a:rPr lang="en-US" dirty="0">
                <a:cs typeface="+mj-cs"/>
              </a:rPr>
              <a:t>0</a:t>
            </a:r>
            <a:r>
              <a:rPr lang="ar-IQ" dirty="0">
                <a:cs typeface="+mj-cs"/>
              </a:rPr>
              <a:t> – </a:t>
            </a:r>
            <a:r>
              <a:rPr lang="en-US" dirty="0">
                <a:cs typeface="+mj-cs"/>
              </a:rPr>
              <a:t>4</a:t>
            </a:r>
            <a:r>
              <a:rPr lang="ar-IQ" dirty="0">
                <a:cs typeface="+mj-cs"/>
              </a:rPr>
              <a:t> </a:t>
            </a:r>
            <a:r>
              <a:rPr lang="ar-IQ" dirty="0" smtClean="0">
                <a:cs typeface="+mj-cs"/>
              </a:rPr>
              <a:t>م◦ فانه </a:t>
            </a:r>
            <a:r>
              <a:rPr lang="ar-IQ" dirty="0">
                <a:cs typeface="+mj-cs"/>
              </a:rPr>
              <a:t>يؤدي الى اصابتها باضرار البرودة إذ تذبل الثمار ويصفر لونها وتظهر بها نقر سطحية, </a:t>
            </a:r>
            <a:endParaRPr lang="ar-IQ" dirty="0" smtClean="0">
              <a:cs typeface="+mj-cs"/>
            </a:endParaRPr>
          </a:p>
          <a:p>
            <a:pPr marL="85725" indent="-85725" algn="just" rtl="1">
              <a:lnSpc>
                <a:spcPct val="170000"/>
              </a:lnSpc>
              <a:buFontTx/>
              <a:buChar char="-"/>
            </a:pPr>
            <a:r>
              <a:rPr lang="ar-IQ" dirty="0" smtClean="0">
                <a:cs typeface="+mj-cs"/>
              </a:rPr>
              <a:t>ويمكن </a:t>
            </a:r>
            <a:r>
              <a:rPr lang="ar-IQ" dirty="0">
                <a:cs typeface="+mj-cs"/>
              </a:rPr>
              <a:t>اطالة فترة الخزن بوضع الثمار على درجة حرارة </a:t>
            </a:r>
            <a:r>
              <a:rPr lang="en-US" dirty="0">
                <a:cs typeface="+mj-cs"/>
              </a:rPr>
              <a:t>10</a:t>
            </a:r>
            <a:r>
              <a:rPr lang="ar-IQ" dirty="0">
                <a:cs typeface="+mj-cs"/>
              </a:rPr>
              <a:t> – </a:t>
            </a:r>
            <a:r>
              <a:rPr lang="en-US" dirty="0" smtClean="0">
                <a:cs typeface="+mj-cs"/>
              </a:rPr>
              <a:t>15</a:t>
            </a:r>
            <a:r>
              <a:rPr lang="ar-IQ" dirty="0" smtClean="0">
                <a:cs typeface="+mj-cs"/>
              </a:rPr>
              <a:t>م◦ </a:t>
            </a:r>
            <a:r>
              <a:rPr lang="ar-IQ" dirty="0">
                <a:cs typeface="+mj-cs"/>
              </a:rPr>
              <a:t>لايام قليلة ثم خزنها في درجات الحرارة المنخفضة حوالي </a:t>
            </a:r>
            <a:r>
              <a:rPr lang="en-US" dirty="0">
                <a:cs typeface="+mj-cs"/>
              </a:rPr>
              <a:t>2.5</a:t>
            </a:r>
            <a:r>
              <a:rPr lang="ar-IQ" dirty="0">
                <a:cs typeface="+mj-cs"/>
              </a:rPr>
              <a:t> – </a:t>
            </a:r>
            <a:r>
              <a:rPr lang="en-US" dirty="0" smtClean="0">
                <a:cs typeface="+mj-cs"/>
              </a:rPr>
              <a:t>5</a:t>
            </a:r>
            <a:r>
              <a:rPr lang="ar-IQ" dirty="0" smtClean="0">
                <a:cs typeface="+mj-cs"/>
              </a:rPr>
              <a:t>م◦ </a:t>
            </a:r>
            <a:r>
              <a:rPr lang="ar-IQ" dirty="0">
                <a:cs typeface="+mj-cs"/>
              </a:rPr>
              <a:t>او بتعريضها لدرجة </a:t>
            </a:r>
            <a:r>
              <a:rPr lang="en-US" dirty="0" smtClean="0">
                <a:cs typeface="+mj-cs"/>
              </a:rPr>
              <a:t>20</a:t>
            </a:r>
            <a:r>
              <a:rPr lang="ar-IQ" dirty="0" smtClean="0">
                <a:cs typeface="+mj-cs"/>
              </a:rPr>
              <a:t>م◦ لمدة </a:t>
            </a:r>
            <a:r>
              <a:rPr lang="ar-IQ" dirty="0">
                <a:cs typeface="+mj-cs"/>
              </a:rPr>
              <a:t>يوم بعد كل يومين من الخزن في درجات الحرارة المنخفضة</a:t>
            </a:r>
            <a:r>
              <a:rPr lang="ar-IQ" dirty="0" smtClean="0">
                <a:cs typeface="+mj-cs"/>
              </a:rPr>
              <a:t>.................................. يتبع</a:t>
            </a:r>
            <a:endParaRPr lang="ar-IQ" b="1" dirty="0" smtClean="0">
              <a:cs typeface="+mj-cs"/>
            </a:endParaRPr>
          </a:p>
        </p:txBody>
      </p:sp>
    </p:spTree>
    <p:extLst>
      <p:ext uri="{BB962C8B-B14F-4D97-AF65-F5344CB8AC3E}">
        <p14:creationId xmlns:p14="http://schemas.microsoft.com/office/powerpoint/2010/main" val="7724456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قرع الكوسة</a:t>
            </a:r>
            <a:endParaRPr lang="ar-IQ" sz="3200" dirty="0"/>
          </a:p>
        </p:txBody>
      </p:sp>
      <p:sp>
        <p:nvSpPr>
          <p:cNvPr id="3" name="Content Placeholder 2"/>
          <p:cNvSpPr>
            <a:spLocks noGrp="1"/>
          </p:cNvSpPr>
          <p:nvPr>
            <p:ph idx="1"/>
          </p:nvPr>
        </p:nvSpPr>
        <p:spPr/>
        <p:txBody>
          <a:bodyPr>
            <a:normAutofit fontScale="70000" lnSpcReduction="20000"/>
          </a:bodyPr>
          <a:lstStyle/>
          <a:p>
            <a:pPr marL="85725" indent="-85725" algn="just" rtl="1">
              <a:buFontTx/>
              <a:buChar char="-"/>
            </a:pPr>
            <a:r>
              <a:rPr lang="ar-IQ" b="1" dirty="0" smtClean="0">
                <a:cs typeface="+mj-cs"/>
              </a:rPr>
              <a:t>التلون الفضي </a:t>
            </a:r>
            <a:r>
              <a:rPr lang="en-US" b="1" dirty="0" smtClean="0">
                <a:cs typeface="+mj-cs"/>
              </a:rPr>
              <a:t>Silvering</a:t>
            </a:r>
            <a:endParaRPr lang="ar-IQ" b="1" dirty="0" smtClean="0">
              <a:cs typeface="+mj-cs"/>
            </a:endParaRPr>
          </a:p>
          <a:p>
            <a:pPr marL="85725" indent="-85725" algn="just" rtl="1">
              <a:lnSpc>
                <a:spcPct val="170000"/>
              </a:lnSpc>
              <a:buFontTx/>
              <a:buChar char="-"/>
            </a:pPr>
            <a:r>
              <a:rPr lang="ar-IQ" dirty="0" smtClean="0">
                <a:cs typeface="+mj-cs"/>
              </a:rPr>
              <a:t>تبدا </a:t>
            </a:r>
            <a:r>
              <a:rPr lang="ar-IQ" dirty="0">
                <a:cs typeface="+mj-cs"/>
              </a:rPr>
              <a:t>اعراض هذه الظاهرة في عروق الاوراق ثم يأخذ نصل الورقة مظهرا فضيا متجانسا وقد تشمل الاعراض جميع اوراق النبات سواء كانت صغيرة او كبيرة الا انها تبقى دائما محصورة في الجزء العلوي فقط </a:t>
            </a:r>
            <a:r>
              <a:rPr lang="ar-IQ" dirty="0" smtClean="0">
                <a:cs typeface="+mj-cs"/>
              </a:rPr>
              <a:t>،</a:t>
            </a:r>
          </a:p>
          <a:p>
            <a:pPr marL="85725" indent="-85725" algn="just" rtl="1">
              <a:lnSpc>
                <a:spcPct val="170000"/>
              </a:lnSpc>
              <a:buFontTx/>
              <a:buChar char="-"/>
            </a:pPr>
            <a:r>
              <a:rPr lang="ar-IQ" dirty="0" smtClean="0">
                <a:cs typeface="+mj-cs"/>
              </a:rPr>
              <a:t>وتؤدي </a:t>
            </a:r>
            <a:r>
              <a:rPr lang="ar-IQ" dirty="0">
                <a:cs typeface="+mj-cs"/>
              </a:rPr>
              <a:t>هذه الحالة حسب شدتها الى انخفاض قليل او كبير في الحاصل, وهي تختلف عن ظاهرة تلون اوراق بعض الاصناف بلون ابيض يظهر بين العروق الكبيرة ثم ينتشر ليشمل مساحة سطح الورقة, وتلك ظاهرة وراثية يتحكم فيها جين واحد سائد وغير ضارة </a:t>
            </a:r>
            <a:r>
              <a:rPr lang="ar-IQ" dirty="0" smtClean="0">
                <a:cs typeface="+mj-cs"/>
              </a:rPr>
              <a:t>للنبات.</a:t>
            </a:r>
          </a:p>
        </p:txBody>
      </p:sp>
    </p:spTree>
    <p:extLst>
      <p:ext uri="{BB962C8B-B14F-4D97-AF65-F5344CB8AC3E}">
        <p14:creationId xmlns:p14="http://schemas.microsoft.com/office/powerpoint/2010/main" val="21970379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قرع الكوسة</a:t>
            </a:r>
            <a:endParaRPr lang="ar-IQ" sz="3200" dirty="0"/>
          </a:p>
        </p:txBody>
      </p:sp>
      <p:sp>
        <p:nvSpPr>
          <p:cNvPr id="3" name="Content Placeholder 2"/>
          <p:cNvSpPr>
            <a:spLocks noGrp="1"/>
          </p:cNvSpPr>
          <p:nvPr>
            <p:ph idx="1"/>
          </p:nvPr>
        </p:nvSpPr>
        <p:spPr/>
        <p:txBody>
          <a:bodyPr>
            <a:normAutofit fontScale="70000" lnSpcReduction="20000"/>
          </a:bodyPr>
          <a:lstStyle/>
          <a:p>
            <a:pPr marL="85725" indent="-85725" algn="just" rtl="1">
              <a:buFontTx/>
              <a:buChar char="-"/>
            </a:pPr>
            <a:r>
              <a:rPr lang="ar-IQ" b="1" dirty="0" smtClean="0">
                <a:cs typeface="+mj-cs"/>
              </a:rPr>
              <a:t>التلون الفضي </a:t>
            </a:r>
            <a:r>
              <a:rPr lang="en-US" b="1" dirty="0" smtClean="0">
                <a:cs typeface="+mj-cs"/>
              </a:rPr>
              <a:t>Silvering</a:t>
            </a:r>
            <a:endParaRPr lang="ar-IQ" b="1" dirty="0" smtClean="0">
              <a:cs typeface="+mj-cs"/>
            </a:endParaRPr>
          </a:p>
          <a:p>
            <a:pPr algn="just" rtl="1">
              <a:lnSpc>
                <a:spcPct val="170000"/>
              </a:lnSpc>
              <a:buFontTx/>
              <a:buChar char="-"/>
            </a:pPr>
            <a:r>
              <a:rPr lang="ar-IQ" dirty="0" smtClean="0">
                <a:cs typeface="+mj-cs"/>
              </a:rPr>
              <a:t>من </a:t>
            </a:r>
            <a:r>
              <a:rPr lang="ar-IQ" dirty="0">
                <a:cs typeface="+mj-cs"/>
              </a:rPr>
              <a:t>الناحية التشريحية بينت الدراسات ان الاوراق ذات اللون الفضي توجد فيها مسافات بينية كبيرة تفصل بين البشرة العليا وخلايا النسيج الوسطي وكذلك بين خلايا النسيج الوسطي بعضها ببعض كما ان الخلايا العمادية تكون اصغر حجما والخلايا الاسفنجية اقل عددا مقارنة بالخلايا العادية، </a:t>
            </a:r>
            <a:endParaRPr lang="ar-IQ" dirty="0" smtClean="0">
              <a:cs typeface="+mj-cs"/>
            </a:endParaRPr>
          </a:p>
          <a:p>
            <a:pPr algn="just" rtl="1">
              <a:lnSpc>
                <a:spcPct val="170000"/>
              </a:lnSpc>
              <a:buFontTx/>
              <a:buChar char="-"/>
            </a:pPr>
            <a:r>
              <a:rPr lang="ar-IQ" dirty="0" smtClean="0">
                <a:cs typeface="+mj-cs"/>
              </a:rPr>
              <a:t>ومن </a:t>
            </a:r>
            <a:r>
              <a:rPr lang="ar-IQ" dirty="0">
                <a:cs typeface="+mj-cs"/>
              </a:rPr>
              <a:t>الناحية الفسلجية وجد ان معدل البناء الضوئي ينخفض كلما زادت شدة التلون الفضي على الرغم من توفر الضوء وغاز ثاني اوكسيد الكاربون، كما ينخفض محتوى الاوراق من الكلوروفيل مقارنة بالاوراق </a:t>
            </a:r>
            <a:r>
              <a:rPr lang="ar-IQ" dirty="0" smtClean="0">
                <a:cs typeface="+mj-cs"/>
              </a:rPr>
              <a:t>العادية .</a:t>
            </a:r>
          </a:p>
        </p:txBody>
      </p:sp>
    </p:spTree>
    <p:extLst>
      <p:ext uri="{BB962C8B-B14F-4D97-AF65-F5344CB8AC3E}">
        <p14:creationId xmlns:p14="http://schemas.microsoft.com/office/powerpoint/2010/main" val="3667054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قرع الكوسة</a:t>
            </a:r>
            <a:endParaRPr lang="ar-IQ" sz="3200" dirty="0"/>
          </a:p>
        </p:txBody>
      </p:sp>
      <p:sp>
        <p:nvSpPr>
          <p:cNvPr id="3" name="Content Placeholder 2"/>
          <p:cNvSpPr>
            <a:spLocks noGrp="1"/>
          </p:cNvSpPr>
          <p:nvPr>
            <p:ph idx="1"/>
          </p:nvPr>
        </p:nvSpPr>
        <p:spPr/>
        <p:txBody>
          <a:bodyPr>
            <a:normAutofit fontScale="85000" lnSpcReduction="10000"/>
          </a:bodyPr>
          <a:lstStyle/>
          <a:p>
            <a:pPr marL="85725" indent="-85725" algn="just" rtl="1">
              <a:buFontTx/>
              <a:buChar char="-"/>
            </a:pPr>
            <a:r>
              <a:rPr lang="ar-IQ" b="1" dirty="0" smtClean="0">
                <a:cs typeface="+mj-cs"/>
              </a:rPr>
              <a:t>التلون الفضي </a:t>
            </a:r>
            <a:r>
              <a:rPr lang="en-US" b="1" dirty="0" smtClean="0">
                <a:cs typeface="+mj-cs"/>
              </a:rPr>
              <a:t>Silvering</a:t>
            </a:r>
            <a:endParaRPr lang="ar-IQ" b="1" dirty="0" smtClean="0">
              <a:cs typeface="+mj-cs"/>
            </a:endParaRPr>
          </a:p>
          <a:p>
            <a:pPr marL="85725" indent="-85725" algn="just" rtl="1">
              <a:lnSpc>
                <a:spcPct val="170000"/>
              </a:lnSpc>
              <a:buFontTx/>
              <a:buChar char="-"/>
            </a:pPr>
            <a:r>
              <a:rPr lang="ar-IQ" dirty="0" smtClean="0">
                <a:cs typeface="+mj-cs"/>
              </a:rPr>
              <a:t>تزداد </a:t>
            </a:r>
            <a:r>
              <a:rPr lang="ar-IQ" dirty="0">
                <a:cs typeface="+mj-cs"/>
              </a:rPr>
              <a:t>الاصابة باللون الفضي مع زيادة اعداد حشرة الذبابة البيضاء من النوع </a:t>
            </a:r>
            <a:r>
              <a:rPr lang="en-US" i="1" dirty="0" err="1">
                <a:cs typeface="+mj-cs"/>
              </a:rPr>
              <a:t>Bemisia</a:t>
            </a:r>
            <a:r>
              <a:rPr lang="en-US" i="1" dirty="0">
                <a:cs typeface="+mj-cs"/>
              </a:rPr>
              <a:t> </a:t>
            </a:r>
            <a:r>
              <a:rPr lang="en-US" i="1" dirty="0" err="1">
                <a:cs typeface="+mj-cs"/>
              </a:rPr>
              <a:t>tabaci</a:t>
            </a:r>
            <a:r>
              <a:rPr lang="en-US" i="1" dirty="0">
                <a:cs typeface="+mj-cs"/>
              </a:rPr>
              <a:t> </a:t>
            </a:r>
            <a:r>
              <a:rPr lang="ar-IQ" dirty="0">
                <a:cs typeface="+mj-cs"/>
              </a:rPr>
              <a:t> في حقول الكوسة، </a:t>
            </a:r>
            <a:endParaRPr lang="ar-IQ" dirty="0" smtClean="0">
              <a:cs typeface="+mj-cs"/>
            </a:endParaRPr>
          </a:p>
          <a:p>
            <a:pPr marL="85725" indent="-85725" algn="just" rtl="1">
              <a:lnSpc>
                <a:spcPct val="170000"/>
              </a:lnSpc>
              <a:buFontTx/>
              <a:buChar char="-"/>
            </a:pPr>
            <a:r>
              <a:rPr lang="ar-IQ" dirty="0" smtClean="0">
                <a:cs typeface="+mj-cs"/>
              </a:rPr>
              <a:t>ويعود </a:t>
            </a:r>
            <a:r>
              <a:rPr lang="ar-IQ" dirty="0">
                <a:cs typeface="+mj-cs"/>
              </a:rPr>
              <a:t>ذلك الى افراز حوريات الحشرة مواد سامة في انسجة الورقة اثناء تغذيتها عليها وتتطور تلك الاعراض على الاوراق الحديثة التكوين بعد ثلاثة ايام من تغذية الحوريات وتزداد الاصابة مع زيادة فترة التغذية, </a:t>
            </a:r>
            <a:endParaRPr lang="ar-IQ" dirty="0" smtClean="0">
              <a:cs typeface="+mj-cs"/>
            </a:endParaRPr>
          </a:p>
        </p:txBody>
      </p:sp>
    </p:spTree>
    <p:extLst>
      <p:ext uri="{BB962C8B-B14F-4D97-AF65-F5344CB8AC3E}">
        <p14:creationId xmlns:p14="http://schemas.microsoft.com/office/powerpoint/2010/main" val="10077263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قرع الكوسة</a:t>
            </a:r>
            <a:endParaRPr lang="ar-IQ" sz="3200" dirty="0"/>
          </a:p>
        </p:txBody>
      </p:sp>
      <p:sp>
        <p:nvSpPr>
          <p:cNvPr id="3" name="Content Placeholder 2"/>
          <p:cNvSpPr>
            <a:spLocks noGrp="1"/>
          </p:cNvSpPr>
          <p:nvPr>
            <p:ph idx="1"/>
          </p:nvPr>
        </p:nvSpPr>
        <p:spPr/>
        <p:txBody>
          <a:bodyPr>
            <a:normAutofit fontScale="70000" lnSpcReduction="20000"/>
          </a:bodyPr>
          <a:lstStyle/>
          <a:p>
            <a:pPr marL="85725" indent="-85725" algn="just" rtl="1">
              <a:buFontTx/>
              <a:buChar char="-"/>
            </a:pPr>
            <a:r>
              <a:rPr lang="ar-IQ" b="1" dirty="0" smtClean="0">
                <a:cs typeface="+mj-cs"/>
              </a:rPr>
              <a:t>التلون الفضي </a:t>
            </a:r>
            <a:r>
              <a:rPr lang="en-US" b="1" dirty="0" smtClean="0">
                <a:cs typeface="+mj-cs"/>
              </a:rPr>
              <a:t>Silvering</a:t>
            </a:r>
            <a:endParaRPr lang="ar-IQ" b="1" dirty="0" smtClean="0">
              <a:cs typeface="+mj-cs"/>
            </a:endParaRPr>
          </a:p>
          <a:p>
            <a:pPr marL="85725" indent="-85725" algn="just" rtl="1">
              <a:lnSpc>
                <a:spcPct val="170000"/>
              </a:lnSpc>
              <a:buFontTx/>
              <a:buChar char="-"/>
            </a:pPr>
            <a:r>
              <a:rPr lang="ar-IQ" dirty="0" smtClean="0">
                <a:cs typeface="+mj-cs"/>
              </a:rPr>
              <a:t>ويجب </a:t>
            </a:r>
            <a:r>
              <a:rPr lang="ar-IQ" dirty="0">
                <a:cs typeface="+mj-cs"/>
              </a:rPr>
              <a:t>الاشارة الى ان سلالة الذبابة البيضاء القادرة على احداث التلون الفضي تختلف عن سلالة الذبابة الاصلية ويطلق على سلالة الذبابة البيضاء القادرة على احداث التلون الفضي اسم طراز </a:t>
            </a:r>
            <a:r>
              <a:rPr lang="en-US" dirty="0" err="1">
                <a:cs typeface="+mj-cs"/>
              </a:rPr>
              <a:t>Poinsetta</a:t>
            </a:r>
            <a:r>
              <a:rPr lang="ar-IQ" dirty="0">
                <a:cs typeface="+mj-cs"/>
              </a:rPr>
              <a:t> </a:t>
            </a:r>
            <a:endParaRPr lang="ar-IQ" dirty="0" smtClean="0">
              <a:cs typeface="+mj-cs"/>
            </a:endParaRPr>
          </a:p>
          <a:p>
            <a:pPr marL="85725" indent="-85725" algn="just" rtl="1">
              <a:lnSpc>
                <a:spcPct val="170000"/>
              </a:lnSpc>
              <a:buFontTx/>
              <a:buChar char="-"/>
            </a:pPr>
            <a:r>
              <a:rPr lang="ar-IQ" dirty="0" smtClean="0">
                <a:cs typeface="+mj-cs"/>
              </a:rPr>
              <a:t>وقد </a:t>
            </a:r>
            <a:r>
              <a:rPr lang="ar-IQ" dirty="0">
                <a:cs typeface="+mj-cs"/>
              </a:rPr>
              <a:t>اشار الباحثين الى ارتباط تغذية الحوريات بوجود حامض الـ </a:t>
            </a:r>
            <a:r>
              <a:rPr lang="en-US" dirty="0">
                <a:cs typeface="+mj-cs"/>
              </a:rPr>
              <a:t>RNA</a:t>
            </a:r>
            <a:r>
              <a:rPr lang="ar-IQ" dirty="0">
                <a:cs typeface="+mj-cs"/>
              </a:rPr>
              <a:t> وان تراكم هذا الحامض يزداد مع زيادة كثافة الحشرة وشدة التلون الفضي في حين كان تمثيله محدودا بغياب الحشرة، ولاتتوفر اي وسيلة لمكافحة هذه الظاهرة سوى انتاج اصناف وسلالات من الكوسة مقاومة لها</a:t>
            </a:r>
            <a:r>
              <a:rPr lang="ar-IQ" dirty="0" smtClean="0">
                <a:cs typeface="+mj-cs"/>
              </a:rPr>
              <a:t>............................................... يتبع</a:t>
            </a:r>
            <a:endParaRPr lang="ar-IQ" b="1" dirty="0" smtClean="0">
              <a:cs typeface="+mj-cs"/>
            </a:endParaRPr>
          </a:p>
        </p:txBody>
      </p:sp>
    </p:spTree>
    <p:extLst>
      <p:ext uri="{BB962C8B-B14F-4D97-AF65-F5344CB8AC3E}">
        <p14:creationId xmlns:p14="http://schemas.microsoft.com/office/powerpoint/2010/main" val="26551901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696200" cy="2076450"/>
          </a:xfrm>
        </p:spPr>
        <p:txBody>
          <a:bodyPr>
            <a:normAutofit/>
          </a:bodyPr>
          <a:lstStyle/>
          <a:p>
            <a:r>
              <a:rPr lang="ar-IQ" b="1" dirty="0" smtClean="0"/>
              <a:t>العائلة </a:t>
            </a:r>
            <a:r>
              <a:rPr lang="ar-IQ" b="1" dirty="0"/>
              <a:t>القرعية </a:t>
            </a:r>
            <a:br>
              <a:rPr lang="ar-IQ" b="1" dirty="0"/>
            </a:br>
            <a:r>
              <a:rPr lang="en-US" b="1" dirty="0"/>
              <a:t>Gourd Family or </a:t>
            </a:r>
            <a:r>
              <a:rPr lang="en-US" b="1" dirty="0" err="1"/>
              <a:t>Cucurbitaceae</a:t>
            </a:r>
            <a:endParaRPr lang="ar-IQ" dirty="0"/>
          </a:p>
        </p:txBody>
      </p:sp>
      <p:sp>
        <p:nvSpPr>
          <p:cNvPr id="3" name="Subtitle 2"/>
          <p:cNvSpPr>
            <a:spLocks noGrp="1"/>
          </p:cNvSpPr>
          <p:nvPr>
            <p:ph type="subTitle" idx="1"/>
          </p:nvPr>
        </p:nvSpPr>
        <p:spPr/>
        <p:txBody>
          <a:bodyPr>
            <a:normAutofit fontScale="92500" lnSpcReduction="10000"/>
          </a:bodyPr>
          <a:lstStyle/>
          <a:p>
            <a:pPr rtl="1">
              <a:lnSpc>
                <a:spcPct val="110000"/>
              </a:lnSpc>
              <a:spcBef>
                <a:spcPts val="0"/>
              </a:spcBef>
            </a:pPr>
            <a:r>
              <a:rPr lang="ar-IQ" sz="3000" b="1" dirty="0">
                <a:cs typeface="+mj-cs"/>
              </a:rPr>
              <a:t>القرع العسلي (أسكله)</a:t>
            </a:r>
            <a:endParaRPr lang="en-US" sz="3000" dirty="0">
              <a:cs typeface="+mj-cs"/>
            </a:endParaRPr>
          </a:p>
          <a:p>
            <a:pPr rtl="1">
              <a:lnSpc>
                <a:spcPct val="110000"/>
              </a:lnSpc>
              <a:spcBef>
                <a:spcPts val="0"/>
              </a:spcBef>
            </a:pPr>
            <a:r>
              <a:rPr lang="ar-IQ" sz="3000" b="1" dirty="0">
                <a:cs typeface="+mj-cs"/>
              </a:rPr>
              <a:t>الاسم </a:t>
            </a:r>
            <a:r>
              <a:rPr lang="ar-IQ" sz="3000" b="1" dirty="0" smtClean="0">
                <a:cs typeface="+mj-cs"/>
              </a:rPr>
              <a:t>الانكليزي </a:t>
            </a:r>
            <a:r>
              <a:rPr lang="en-US" sz="3000" b="1" dirty="0">
                <a:cs typeface="+mj-cs"/>
              </a:rPr>
              <a:t>Pumpkin</a:t>
            </a:r>
            <a:endParaRPr lang="en-US" sz="3000" dirty="0">
              <a:cs typeface="+mj-cs"/>
            </a:endParaRPr>
          </a:p>
          <a:p>
            <a:pPr rtl="1">
              <a:lnSpc>
                <a:spcPct val="110000"/>
              </a:lnSpc>
              <a:spcBef>
                <a:spcPts val="0"/>
              </a:spcBef>
            </a:pPr>
            <a:r>
              <a:rPr lang="ar-IQ" sz="3000" b="1" dirty="0">
                <a:cs typeface="+mj-cs"/>
              </a:rPr>
              <a:t>الاسم </a:t>
            </a:r>
            <a:r>
              <a:rPr lang="ar-IQ" sz="3000" b="1" dirty="0" smtClean="0">
                <a:cs typeface="+mj-cs"/>
              </a:rPr>
              <a:t>العلمي </a:t>
            </a:r>
            <a:r>
              <a:rPr lang="en-US" sz="3000" b="1" i="1" dirty="0" err="1">
                <a:cs typeface="+mj-cs"/>
              </a:rPr>
              <a:t>Cucurbita</a:t>
            </a:r>
            <a:r>
              <a:rPr lang="en-US" sz="3000" b="1" i="1" dirty="0">
                <a:cs typeface="+mj-cs"/>
              </a:rPr>
              <a:t> sp</a:t>
            </a:r>
            <a:r>
              <a:rPr lang="en-US" sz="3000" b="1" dirty="0">
                <a:cs typeface="+mj-cs"/>
              </a:rPr>
              <a:t>.</a:t>
            </a:r>
            <a:endParaRPr lang="en-US" sz="3000" dirty="0">
              <a:cs typeface="+mj-cs"/>
            </a:endParaRPr>
          </a:p>
          <a:p>
            <a:pPr algn="l" rtl="1"/>
            <a:r>
              <a:rPr lang="ar-IQ" sz="1900" dirty="0" smtClean="0">
                <a:cs typeface="+mj-cs"/>
              </a:rPr>
              <a:t>م</a:t>
            </a:r>
            <a:r>
              <a:rPr lang="en-US" sz="1900" dirty="0" smtClean="0">
                <a:cs typeface="+mj-cs"/>
              </a:rPr>
              <a:t>6</a:t>
            </a:r>
            <a:r>
              <a:rPr lang="ar-IQ" sz="1900" dirty="0" smtClean="0">
                <a:cs typeface="+mj-cs"/>
              </a:rPr>
              <a:t> الثلاثاء </a:t>
            </a:r>
            <a:r>
              <a:rPr lang="en-US" sz="1900" dirty="0" smtClean="0">
                <a:cs typeface="+mj-cs"/>
              </a:rPr>
              <a:t>5</a:t>
            </a:r>
            <a:r>
              <a:rPr lang="ar-IQ" sz="1900" dirty="0" smtClean="0">
                <a:cs typeface="+mj-cs"/>
              </a:rPr>
              <a:t>/ </a:t>
            </a:r>
            <a:r>
              <a:rPr lang="en-US" sz="1900" dirty="0" smtClean="0">
                <a:cs typeface="+mj-cs"/>
              </a:rPr>
              <a:t>4</a:t>
            </a:r>
            <a:r>
              <a:rPr lang="ar-IQ" sz="1900" dirty="0" smtClean="0">
                <a:cs typeface="+mj-cs"/>
              </a:rPr>
              <a:t>/ </a:t>
            </a:r>
            <a:r>
              <a:rPr lang="en-US" sz="1900" dirty="0" smtClean="0">
                <a:cs typeface="+mj-cs"/>
              </a:rPr>
              <a:t>2022</a:t>
            </a:r>
            <a:endParaRPr lang="ar-IQ" sz="1900" dirty="0">
              <a:cs typeface="+mj-cs"/>
            </a:endParaRPr>
          </a:p>
        </p:txBody>
      </p:sp>
      <p:pic>
        <p:nvPicPr>
          <p:cNvPr id="4" name="صورة 1"/>
          <p:cNvPicPr/>
          <p:nvPr/>
        </p:nvPicPr>
        <p:blipFill>
          <a:blip r:embed="rId2" cstate="print">
            <a:extLst>
              <a:ext uri="{28A0092B-C50C-407E-A947-70E740481C1C}">
                <a14:useLocalDpi xmlns:a14="http://schemas.microsoft.com/office/drawing/2010/main" val="0"/>
              </a:ext>
            </a:extLst>
          </a:blip>
          <a:stretch>
            <a:fillRect/>
          </a:stretch>
        </p:blipFill>
        <p:spPr>
          <a:xfrm>
            <a:off x="4571999" y="533400"/>
            <a:ext cx="624205" cy="619125"/>
          </a:xfrm>
          <a:prstGeom prst="rect">
            <a:avLst/>
          </a:prstGeom>
        </p:spPr>
      </p:pic>
      <p:pic>
        <p:nvPicPr>
          <p:cNvPr id="5" name="Picture 4"/>
          <p:cNvPicPr/>
          <p:nvPr/>
        </p:nvPicPr>
        <p:blipFill rotWithShape="1">
          <a:blip r:embed="rId3" cstate="print">
            <a:extLst>
              <a:ext uri="{28A0092B-C50C-407E-A947-70E740481C1C}">
                <a14:useLocalDpi xmlns:a14="http://schemas.microsoft.com/office/drawing/2010/main" val="0"/>
              </a:ext>
            </a:extLst>
          </a:blip>
          <a:srcRect l="13453" t="8939" r="9417" b="17044"/>
          <a:stretch/>
        </p:blipFill>
        <p:spPr bwMode="auto">
          <a:xfrm>
            <a:off x="3684270" y="533400"/>
            <a:ext cx="591820" cy="713105"/>
          </a:xfrm>
          <a:prstGeom prst="rect">
            <a:avLst/>
          </a:prstGeom>
          <a:ln>
            <a:noFill/>
          </a:ln>
          <a:extLst>
            <a:ext uri="{53640926-AAD7-44D8-BBD7-CCE9431645EC}">
              <a14:shadowObscured xmlns:a14="http://schemas.microsoft.com/office/drawing/2010/main"/>
            </a:ext>
          </a:extLst>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457200"/>
            <a:ext cx="1079500" cy="1079500"/>
          </a:xfrm>
          <a:prstGeom prst="rect">
            <a:avLst/>
          </a:prstGeom>
          <a:noFill/>
          <a:ln>
            <a:noFill/>
          </a:ln>
        </p:spPr>
      </p:pic>
    </p:spTree>
    <p:extLst>
      <p:ext uri="{BB962C8B-B14F-4D97-AF65-F5344CB8AC3E}">
        <p14:creationId xmlns:p14="http://schemas.microsoft.com/office/powerpoint/2010/main" val="13142241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t>القرع العسلي (أسكله)</a:t>
            </a:r>
            <a:r>
              <a:rPr lang="en-US" dirty="0"/>
              <a:t/>
            </a:r>
            <a:br>
              <a:rPr lang="en-US" dirty="0"/>
            </a:br>
            <a:endParaRPr lang="ar-IQ" dirty="0"/>
          </a:p>
        </p:txBody>
      </p:sp>
      <p:sp>
        <p:nvSpPr>
          <p:cNvPr id="3" name="Content Placeholder 2"/>
          <p:cNvSpPr>
            <a:spLocks noGrp="1"/>
          </p:cNvSpPr>
          <p:nvPr>
            <p:ph idx="1"/>
          </p:nvPr>
        </p:nvSpPr>
        <p:spPr/>
        <p:txBody>
          <a:bodyPr>
            <a:normAutofit fontScale="77500" lnSpcReduction="20000"/>
          </a:bodyPr>
          <a:lstStyle/>
          <a:p>
            <a:pPr marL="85725" indent="-85725" algn="r" rtl="1">
              <a:buFontTx/>
              <a:buChar char="-"/>
            </a:pPr>
            <a:r>
              <a:rPr lang="ar-IQ" b="1" dirty="0" smtClean="0"/>
              <a:t>تعريف </a:t>
            </a:r>
            <a:r>
              <a:rPr lang="ar-IQ" b="1" dirty="0"/>
              <a:t>بالمحصول </a:t>
            </a:r>
          </a:p>
          <a:p>
            <a:pPr marL="85725" indent="-85725" algn="just" rtl="1">
              <a:lnSpc>
                <a:spcPct val="170000"/>
              </a:lnSpc>
              <a:buFontTx/>
              <a:buChar char="-"/>
            </a:pPr>
            <a:r>
              <a:rPr lang="ar-IQ" dirty="0" smtClean="0">
                <a:cs typeface="+mj-cs"/>
              </a:rPr>
              <a:t>تنتمي </a:t>
            </a:r>
            <a:r>
              <a:rPr lang="ar-IQ" dirty="0">
                <a:cs typeface="+mj-cs"/>
              </a:rPr>
              <a:t>اصناف القرع العسلي الى ثلاثة انواع نباتية هي </a:t>
            </a:r>
            <a:r>
              <a:rPr lang="en-US" i="1" dirty="0" err="1">
                <a:cs typeface="+mj-cs"/>
              </a:rPr>
              <a:t>pepo</a:t>
            </a:r>
            <a:r>
              <a:rPr lang="en-US" dirty="0">
                <a:cs typeface="+mj-cs"/>
              </a:rPr>
              <a:t> </a:t>
            </a:r>
            <a:r>
              <a:rPr lang="ar-IQ" dirty="0">
                <a:cs typeface="+mj-cs"/>
              </a:rPr>
              <a:t> و </a:t>
            </a:r>
            <a:r>
              <a:rPr lang="en-US" i="1" dirty="0" err="1">
                <a:cs typeface="+mj-cs"/>
              </a:rPr>
              <a:t>moschata</a:t>
            </a:r>
            <a:r>
              <a:rPr lang="ar-IQ" dirty="0">
                <a:cs typeface="+mj-cs"/>
              </a:rPr>
              <a:t> و </a:t>
            </a:r>
            <a:r>
              <a:rPr lang="en-US" i="1" dirty="0">
                <a:cs typeface="+mj-cs"/>
              </a:rPr>
              <a:t>maxima</a:t>
            </a:r>
            <a:r>
              <a:rPr lang="ar-IQ" dirty="0">
                <a:cs typeface="+mj-cs"/>
              </a:rPr>
              <a:t>, تعود الى النوع الاول جميع اصناف قرع الكوسة وبعض اصناف القرع العسلي، اما النوعان الآخران فتعود اليها اصناف القرع العسلي. </a:t>
            </a:r>
          </a:p>
          <a:p>
            <a:pPr marL="85725" indent="-85725" algn="just" rtl="1">
              <a:lnSpc>
                <a:spcPct val="170000"/>
              </a:lnSpc>
              <a:buFontTx/>
              <a:buChar char="-"/>
            </a:pPr>
            <a:r>
              <a:rPr lang="ar-IQ" dirty="0" smtClean="0">
                <a:cs typeface="+mj-cs"/>
              </a:rPr>
              <a:t>تتميز </a:t>
            </a:r>
            <a:r>
              <a:rPr lang="ar-IQ" dirty="0">
                <a:cs typeface="+mj-cs"/>
              </a:rPr>
              <a:t>ثمار القرع العسلي بلحمها المتماسك ونكهتها القوية بعد تمام نضجها وطبخها, تستعمل الثمار في الطبخ وعمل المربيات والفطائر ولاغراض التعليب والقلي، </a:t>
            </a:r>
          </a:p>
        </p:txBody>
      </p:sp>
    </p:spTree>
    <p:extLst>
      <p:ext uri="{BB962C8B-B14F-4D97-AF65-F5344CB8AC3E}">
        <p14:creationId xmlns:p14="http://schemas.microsoft.com/office/powerpoint/2010/main" val="328686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t>القرع العسلي (أسكله)</a:t>
            </a:r>
            <a:r>
              <a:rPr lang="en-US" dirty="0"/>
              <a:t/>
            </a:r>
            <a:br>
              <a:rPr lang="en-US" dirty="0"/>
            </a:br>
            <a:endParaRPr lang="ar-IQ" dirty="0"/>
          </a:p>
        </p:txBody>
      </p:sp>
      <p:sp>
        <p:nvSpPr>
          <p:cNvPr id="3" name="Content Placeholder 2"/>
          <p:cNvSpPr>
            <a:spLocks noGrp="1"/>
          </p:cNvSpPr>
          <p:nvPr>
            <p:ph idx="1"/>
          </p:nvPr>
        </p:nvSpPr>
        <p:spPr/>
        <p:txBody>
          <a:bodyPr>
            <a:normAutofit fontScale="92500" lnSpcReduction="10000"/>
          </a:bodyPr>
          <a:lstStyle/>
          <a:p>
            <a:pPr marL="85725" indent="-85725" algn="r" rtl="1">
              <a:buFontTx/>
              <a:buChar char="-"/>
            </a:pPr>
            <a:r>
              <a:rPr lang="ar-IQ" b="1" dirty="0" smtClean="0">
                <a:cs typeface="+mj-cs"/>
              </a:rPr>
              <a:t>تعريف </a:t>
            </a:r>
            <a:r>
              <a:rPr lang="ar-IQ" b="1" dirty="0">
                <a:cs typeface="+mj-cs"/>
              </a:rPr>
              <a:t>بالمحصول </a:t>
            </a:r>
          </a:p>
          <a:p>
            <a:pPr marL="85725" indent="-85725" algn="just" rtl="1">
              <a:lnSpc>
                <a:spcPct val="150000"/>
              </a:lnSpc>
              <a:buFontTx/>
              <a:buChar char="-"/>
            </a:pPr>
            <a:r>
              <a:rPr lang="ar-IQ" dirty="0" smtClean="0">
                <a:cs typeface="+mj-cs"/>
              </a:rPr>
              <a:t>تحتوي </a:t>
            </a:r>
            <a:r>
              <a:rPr lang="ar-IQ" dirty="0">
                <a:cs typeface="+mj-cs"/>
              </a:rPr>
              <a:t>الثمار على نسبة مرتفعة من فيتامين </a:t>
            </a:r>
            <a:r>
              <a:rPr lang="en-US" dirty="0">
                <a:cs typeface="+mj-cs"/>
              </a:rPr>
              <a:t>A</a:t>
            </a:r>
            <a:r>
              <a:rPr lang="ar-IQ" dirty="0">
                <a:cs typeface="+mj-cs"/>
              </a:rPr>
              <a:t> ويحتوي كل </a:t>
            </a:r>
            <a:r>
              <a:rPr lang="en-US" dirty="0">
                <a:cs typeface="+mj-cs"/>
              </a:rPr>
              <a:t>100</a:t>
            </a:r>
            <a:r>
              <a:rPr lang="ar-IQ" dirty="0">
                <a:cs typeface="+mj-cs"/>
              </a:rPr>
              <a:t>غم من اللحم الطازج على </a:t>
            </a:r>
            <a:r>
              <a:rPr lang="en-US" dirty="0">
                <a:cs typeface="+mj-cs"/>
              </a:rPr>
              <a:t>89</a:t>
            </a:r>
            <a:r>
              <a:rPr lang="ar-IQ" dirty="0">
                <a:cs typeface="+mj-cs"/>
              </a:rPr>
              <a:t> غم ماء و </a:t>
            </a:r>
            <a:r>
              <a:rPr lang="en-US" dirty="0">
                <a:cs typeface="+mj-cs"/>
              </a:rPr>
              <a:t>2</a:t>
            </a:r>
            <a:r>
              <a:rPr lang="ar-IQ" dirty="0">
                <a:cs typeface="+mj-cs"/>
              </a:rPr>
              <a:t>غم بروتين و </a:t>
            </a:r>
            <a:r>
              <a:rPr lang="en-US" dirty="0">
                <a:cs typeface="+mj-cs"/>
              </a:rPr>
              <a:t>9</a:t>
            </a:r>
            <a:r>
              <a:rPr lang="ar-IQ" dirty="0">
                <a:cs typeface="+mj-cs"/>
              </a:rPr>
              <a:t> غم كربوهيدرات و </a:t>
            </a:r>
            <a:r>
              <a:rPr lang="en-US" dirty="0">
                <a:cs typeface="+mj-cs"/>
              </a:rPr>
              <a:t>190</a:t>
            </a:r>
            <a:r>
              <a:rPr lang="ar-IQ" dirty="0">
                <a:cs typeface="+mj-cs"/>
              </a:rPr>
              <a:t> ملغم كالسيوم و </a:t>
            </a:r>
            <a:r>
              <a:rPr lang="en-US" dirty="0">
                <a:cs typeface="+mj-cs"/>
              </a:rPr>
              <a:t>28</a:t>
            </a:r>
            <a:r>
              <a:rPr lang="ar-IQ" dirty="0">
                <a:cs typeface="+mj-cs"/>
              </a:rPr>
              <a:t> ملغم فسفور و</a:t>
            </a:r>
            <a:r>
              <a:rPr lang="en-US" dirty="0">
                <a:cs typeface="+mj-cs"/>
              </a:rPr>
              <a:t> 1</a:t>
            </a:r>
            <a:r>
              <a:rPr lang="ar-IQ" dirty="0">
                <a:cs typeface="+mj-cs"/>
              </a:rPr>
              <a:t>ملغم حديد و </a:t>
            </a:r>
            <a:r>
              <a:rPr lang="en-US" dirty="0">
                <a:cs typeface="+mj-cs"/>
              </a:rPr>
              <a:t>0.05</a:t>
            </a:r>
            <a:r>
              <a:rPr lang="ar-IQ" dirty="0">
                <a:cs typeface="+mj-cs"/>
              </a:rPr>
              <a:t> ملغم </a:t>
            </a:r>
            <a:r>
              <a:rPr lang="en-US" dirty="0">
                <a:cs typeface="+mj-cs"/>
              </a:rPr>
              <a:t>B</a:t>
            </a:r>
            <a:r>
              <a:rPr lang="en-US" baseline="-25000" dirty="0">
                <a:cs typeface="+mj-cs"/>
              </a:rPr>
              <a:t>1</a:t>
            </a:r>
            <a:r>
              <a:rPr lang="en-US" dirty="0">
                <a:cs typeface="+mj-cs"/>
              </a:rPr>
              <a:t> </a:t>
            </a:r>
            <a:r>
              <a:rPr lang="ar-IQ" dirty="0">
                <a:cs typeface="+mj-cs"/>
              </a:rPr>
              <a:t>(ثيامين) و </a:t>
            </a:r>
            <a:r>
              <a:rPr lang="en-US" dirty="0">
                <a:cs typeface="+mj-cs"/>
              </a:rPr>
              <a:t>0.13</a:t>
            </a:r>
            <a:r>
              <a:rPr lang="ar-IQ" dirty="0">
                <a:cs typeface="+mj-cs"/>
              </a:rPr>
              <a:t> ملغم </a:t>
            </a:r>
            <a:r>
              <a:rPr lang="en-US" dirty="0">
                <a:cs typeface="+mj-cs"/>
              </a:rPr>
              <a:t>B</a:t>
            </a:r>
            <a:r>
              <a:rPr lang="en-US" baseline="-25000" dirty="0">
                <a:cs typeface="+mj-cs"/>
              </a:rPr>
              <a:t>2</a:t>
            </a:r>
            <a:r>
              <a:rPr lang="ar-IQ" dirty="0">
                <a:cs typeface="+mj-cs"/>
              </a:rPr>
              <a:t> (ريبوفلافين) و </a:t>
            </a:r>
            <a:r>
              <a:rPr lang="en-US" dirty="0">
                <a:cs typeface="+mj-cs"/>
              </a:rPr>
              <a:t>8</a:t>
            </a:r>
            <a:r>
              <a:rPr lang="ar-IQ" dirty="0">
                <a:cs typeface="+mj-cs"/>
              </a:rPr>
              <a:t> ملغم حامض الاسكوربيك و</a:t>
            </a:r>
            <a:r>
              <a:rPr lang="en-US" dirty="0">
                <a:cs typeface="+mj-cs"/>
              </a:rPr>
              <a:t>4950 </a:t>
            </a:r>
            <a:r>
              <a:rPr lang="ar-IQ" dirty="0">
                <a:cs typeface="+mj-cs"/>
              </a:rPr>
              <a:t> وحدة دولية من فيتامين </a:t>
            </a:r>
            <a:r>
              <a:rPr lang="en-US" dirty="0" smtClean="0">
                <a:cs typeface="+mj-cs"/>
              </a:rPr>
              <a:t>A</a:t>
            </a:r>
            <a:r>
              <a:rPr lang="ar-IQ" dirty="0" smtClean="0">
                <a:cs typeface="+mj-cs"/>
              </a:rPr>
              <a:t>. </a:t>
            </a:r>
            <a:r>
              <a:rPr lang="ar-IQ" dirty="0"/>
              <a:t>...................................... يتبع</a:t>
            </a:r>
          </a:p>
          <a:p>
            <a:pPr marL="85725" indent="-85725" algn="just" rtl="1">
              <a:buFontTx/>
              <a:buChar char="-"/>
            </a:pPr>
            <a:endParaRPr lang="en-US" dirty="0">
              <a:cs typeface="+mj-cs"/>
            </a:endParaRPr>
          </a:p>
          <a:p>
            <a:pPr algn="r" rtl="1">
              <a:buFontTx/>
              <a:buChar char="-"/>
            </a:pPr>
            <a:endParaRPr lang="ar-IQ" dirty="0">
              <a:cs typeface="+mj-cs"/>
            </a:endParaRPr>
          </a:p>
        </p:txBody>
      </p:sp>
    </p:spTree>
    <p:extLst>
      <p:ext uri="{BB962C8B-B14F-4D97-AF65-F5344CB8AC3E}">
        <p14:creationId xmlns:p14="http://schemas.microsoft.com/office/powerpoint/2010/main" val="1414650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t>القرع العسلي (أسكله)</a:t>
            </a:r>
            <a:r>
              <a:rPr lang="en-US" dirty="0"/>
              <a:t/>
            </a:r>
            <a:br>
              <a:rPr lang="en-US" dirty="0"/>
            </a:br>
            <a:endParaRPr lang="ar-IQ" dirty="0"/>
          </a:p>
        </p:txBody>
      </p:sp>
      <p:sp>
        <p:nvSpPr>
          <p:cNvPr id="3" name="Content Placeholder 2"/>
          <p:cNvSpPr>
            <a:spLocks noGrp="1"/>
          </p:cNvSpPr>
          <p:nvPr>
            <p:ph idx="1"/>
          </p:nvPr>
        </p:nvSpPr>
        <p:spPr/>
        <p:txBody>
          <a:bodyPr>
            <a:normAutofit lnSpcReduction="10000"/>
          </a:bodyPr>
          <a:lstStyle/>
          <a:p>
            <a:pPr marL="85725" indent="-85725" algn="r" rtl="1">
              <a:buFontTx/>
              <a:buChar char="-"/>
            </a:pPr>
            <a:r>
              <a:rPr lang="ar-IQ" b="1" dirty="0" smtClean="0">
                <a:cs typeface="+mj-cs"/>
              </a:rPr>
              <a:t>الجو المناسب</a:t>
            </a:r>
          </a:p>
          <a:p>
            <a:pPr marL="85725" indent="-85725" algn="just" rtl="1">
              <a:lnSpc>
                <a:spcPct val="150000"/>
              </a:lnSpc>
              <a:buFontTx/>
              <a:buChar char="-"/>
            </a:pPr>
            <a:r>
              <a:rPr lang="ar-IQ" dirty="0" smtClean="0">
                <a:cs typeface="+mj-cs"/>
              </a:rPr>
              <a:t>يحتاج </a:t>
            </a:r>
            <a:r>
              <a:rPr lang="ar-IQ" dirty="0">
                <a:cs typeface="+mj-cs"/>
              </a:rPr>
              <a:t>الى جو معتدل جاف ولايتحمل النبات الانخفاض في درجات الحرارة او الصقيع ولكنه يقاوم ارتفاع درجة </a:t>
            </a:r>
            <a:r>
              <a:rPr lang="ar-IQ" dirty="0" smtClean="0">
                <a:cs typeface="+mj-cs"/>
              </a:rPr>
              <a:t>الحرارة,</a:t>
            </a:r>
          </a:p>
          <a:p>
            <a:pPr marL="85725" indent="-85725" algn="just" rtl="1">
              <a:lnSpc>
                <a:spcPct val="150000"/>
              </a:lnSpc>
              <a:buFontTx/>
              <a:buChar char="-"/>
            </a:pPr>
            <a:r>
              <a:rPr lang="ar-IQ" dirty="0" smtClean="0">
                <a:cs typeface="+mj-cs"/>
              </a:rPr>
              <a:t>النباتات </a:t>
            </a:r>
            <a:r>
              <a:rPr lang="ar-IQ" dirty="0">
                <a:cs typeface="+mj-cs"/>
              </a:rPr>
              <a:t>حولية لذلك يجب زراعتها ونضجها قبل الانجماد. </a:t>
            </a:r>
            <a:endParaRPr lang="en-US" dirty="0">
              <a:cs typeface="+mj-cs"/>
            </a:endParaRPr>
          </a:p>
          <a:p>
            <a:pPr marL="85725" indent="-85725" algn="just" rtl="1">
              <a:lnSpc>
                <a:spcPct val="150000"/>
              </a:lnSpc>
              <a:buNone/>
            </a:pPr>
            <a:r>
              <a:rPr lang="ar-IQ" b="1" dirty="0" smtClean="0">
                <a:cs typeface="+mj-cs"/>
              </a:rPr>
              <a:t>-التربة </a:t>
            </a:r>
            <a:r>
              <a:rPr lang="ar-IQ" b="1" dirty="0">
                <a:cs typeface="+mj-cs"/>
              </a:rPr>
              <a:t>المناسبة والتسميد والعمليات الزراعية:</a:t>
            </a:r>
            <a:r>
              <a:rPr lang="ar-IQ" dirty="0">
                <a:cs typeface="+mj-cs"/>
              </a:rPr>
              <a:t> تجرى كما في قرع الكوسة </a:t>
            </a:r>
            <a:r>
              <a:rPr lang="ar-IQ" dirty="0" smtClean="0">
                <a:cs typeface="+mj-cs"/>
              </a:rPr>
              <a:t>............................... يتبع</a:t>
            </a:r>
            <a:endParaRPr lang="ar-IQ" b="1" dirty="0">
              <a:cs typeface="+mj-cs"/>
            </a:endParaRPr>
          </a:p>
          <a:p>
            <a:pPr algn="r" rtl="1">
              <a:buFontTx/>
              <a:buChar char="-"/>
            </a:pPr>
            <a:endParaRPr lang="ar-IQ" dirty="0">
              <a:cs typeface="+mj-cs"/>
            </a:endParaRPr>
          </a:p>
        </p:txBody>
      </p:sp>
    </p:spTree>
    <p:extLst>
      <p:ext uri="{BB962C8B-B14F-4D97-AF65-F5344CB8AC3E}">
        <p14:creationId xmlns:p14="http://schemas.microsoft.com/office/powerpoint/2010/main" val="28122262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t>القرع العسلي (أسكله)</a:t>
            </a:r>
            <a:r>
              <a:rPr lang="en-US" dirty="0"/>
              <a:t/>
            </a:r>
            <a:br>
              <a:rPr lang="en-US" dirty="0"/>
            </a:br>
            <a:endParaRPr lang="ar-IQ" dirty="0"/>
          </a:p>
        </p:txBody>
      </p:sp>
      <p:sp>
        <p:nvSpPr>
          <p:cNvPr id="3" name="Content Placeholder 2"/>
          <p:cNvSpPr>
            <a:spLocks noGrp="1"/>
          </p:cNvSpPr>
          <p:nvPr>
            <p:ph idx="1"/>
          </p:nvPr>
        </p:nvSpPr>
        <p:spPr/>
        <p:txBody>
          <a:bodyPr>
            <a:normAutofit lnSpcReduction="10000"/>
          </a:bodyPr>
          <a:lstStyle/>
          <a:p>
            <a:pPr marL="85725" indent="-85725" algn="r" rtl="1">
              <a:buFontTx/>
              <a:buChar char="-"/>
            </a:pPr>
            <a:r>
              <a:rPr lang="ar-IQ" b="1" dirty="0">
                <a:cs typeface="+mj-cs"/>
              </a:rPr>
              <a:t>طريقة الزراعة و كمية التقاوي و موعد الزراعة  </a:t>
            </a:r>
            <a:endParaRPr lang="en-US" dirty="0">
              <a:cs typeface="+mj-cs"/>
            </a:endParaRPr>
          </a:p>
          <a:p>
            <a:pPr marL="85725" indent="-85725" algn="just" rtl="1">
              <a:lnSpc>
                <a:spcPct val="160000"/>
              </a:lnSpc>
              <a:buFontTx/>
              <a:buChar char="-"/>
            </a:pPr>
            <a:r>
              <a:rPr lang="en-US" dirty="0">
                <a:cs typeface="+mj-cs"/>
              </a:rPr>
              <a:t> </a:t>
            </a:r>
            <a:r>
              <a:rPr lang="ar-IQ" dirty="0">
                <a:cs typeface="+mj-cs"/>
              </a:rPr>
              <a:t>النبات مداد يزرع على مساطب عرضها </a:t>
            </a:r>
            <a:r>
              <a:rPr lang="en-US" dirty="0">
                <a:cs typeface="+mj-cs"/>
              </a:rPr>
              <a:t>3</a:t>
            </a:r>
            <a:r>
              <a:rPr lang="ar-IQ" dirty="0">
                <a:cs typeface="+mj-cs"/>
              </a:rPr>
              <a:t> – </a:t>
            </a:r>
            <a:r>
              <a:rPr lang="en-US" dirty="0">
                <a:cs typeface="+mj-cs"/>
              </a:rPr>
              <a:t>4 </a:t>
            </a:r>
            <a:r>
              <a:rPr lang="ar-IQ" dirty="0">
                <a:cs typeface="+mj-cs"/>
              </a:rPr>
              <a:t>م بمسافة </a:t>
            </a:r>
            <a:r>
              <a:rPr lang="en-US" dirty="0">
                <a:cs typeface="+mj-cs"/>
              </a:rPr>
              <a:t>70</a:t>
            </a:r>
            <a:r>
              <a:rPr lang="ar-IQ" dirty="0">
                <a:cs typeface="+mj-cs"/>
              </a:rPr>
              <a:t> – </a:t>
            </a:r>
            <a:r>
              <a:rPr lang="en-US" dirty="0">
                <a:cs typeface="+mj-cs"/>
              </a:rPr>
              <a:t>100</a:t>
            </a:r>
            <a:r>
              <a:rPr lang="ar-IQ" dirty="0">
                <a:cs typeface="+mj-cs"/>
              </a:rPr>
              <a:t> سم بين النباتات، </a:t>
            </a:r>
            <a:endParaRPr lang="ar-IQ" dirty="0" smtClean="0">
              <a:cs typeface="+mj-cs"/>
            </a:endParaRPr>
          </a:p>
          <a:p>
            <a:pPr marL="85725" indent="-85725" algn="just" rtl="1">
              <a:lnSpc>
                <a:spcPct val="160000"/>
              </a:lnSpc>
              <a:buFontTx/>
              <a:buChar char="-"/>
            </a:pPr>
            <a:r>
              <a:rPr lang="ar-IQ" dirty="0" smtClean="0">
                <a:cs typeface="+mj-cs"/>
              </a:rPr>
              <a:t>يحتاج </a:t>
            </a:r>
            <a:r>
              <a:rPr lang="ar-IQ" dirty="0">
                <a:cs typeface="+mj-cs"/>
              </a:rPr>
              <a:t>الدونم </a:t>
            </a:r>
            <a:r>
              <a:rPr lang="en-US" dirty="0">
                <a:cs typeface="+mj-cs"/>
              </a:rPr>
              <a:t>300</a:t>
            </a:r>
            <a:r>
              <a:rPr lang="ar-IQ" dirty="0">
                <a:cs typeface="+mj-cs"/>
              </a:rPr>
              <a:t> – </a:t>
            </a:r>
            <a:r>
              <a:rPr lang="en-US" dirty="0">
                <a:cs typeface="+mj-cs"/>
              </a:rPr>
              <a:t>400</a:t>
            </a:r>
            <a:r>
              <a:rPr lang="ar-IQ" dirty="0">
                <a:cs typeface="+mj-cs"/>
              </a:rPr>
              <a:t> غم من البذور </a:t>
            </a:r>
            <a:endParaRPr lang="ar-IQ" dirty="0" smtClean="0">
              <a:cs typeface="+mj-cs"/>
            </a:endParaRPr>
          </a:p>
          <a:p>
            <a:pPr marL="85725" indent="-85725" algn="just" rtl="1">
              <a:lnSpc>
                <a:spcPct val="160000"/>
              </a:lnSpc>
              <a:buFontTx/>
              <a:buChar char="-"/>
            </a:pPr>
            <a:r>
              <a:rPr lang="ar-IQ" dirty="0" smtClean="0">
                <a:cs typeface="+mj-cs"/>
              </a:rPr>
              <a:t>ويباشر </a:t>
            </a:r>
            <a:r>
              <a:rPr lang="ar-IQ" dirty="0">
                <a:cs typeface="+mj-cs"/>
              </a:rPr>
              <a:t>بزراعتها خلال شهري نيسان ومايس مباشرة في المكان المستديم. </a:t>
            </a:r>
            <a:r>
              <a:rPr lang="ar-IQ" dirty="0" smtClean="0">
                <a:cs typeface="+mj-cs"/>
              </a:rPr>
              <a:t>................................ يتبع</a:t>
            </a:r>
            <a:endParaRPr lang="en-US" dirty="0">
              <a:cs typeface="+mj-cs"/>
            </a:endParaRPr>
          </a:p>
          <a:p>
            <a:pPr algn="r" rtl="1">
              <a:buFontTx/>
              <a:buChar char="-"/>
            </a:pPr>
            <a:endParaRPr lang="ar-IQ" dirty="0">
              <a:cs typeface="+mj-cs"/>
            </a:endParaRPr>
          </a:p>
        </p:txBody>
      </p:sp>
    </p:spTree>
    <p:extLst>
      <p:ext uri="{BB962C8B-B14F-4D97-AF65-F5344CB8AC3E}">
        <p14:creationId xmlns:p14="http://schemas.microsoft.com/office/powerpoint/2010/main" val="586708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62500" lnSpcReduction="20000"/>
          </a:bodyPr>
          <a:lstStyle/>
          <a:p>
            <a:pPr marL="0" indent="0" algn="just" rtl="1">
              <a:buNone/>
            </a:pPr>
            <a:r>
              <a:rPr lang="ar-IQ" b="1" dirty="0" smtClean="0"/>
              <a:t>- المناخ </a:t>
            </a:r>
            <a:r>
              <a:rPr lang="ar-IQ" b="1" dirty="0"/>
              <a:t>الملائــم</a:t>
            </a:r>
            <a:endParaRPr lang="en-US" dirty="0"/>
          </a:p>
          <a:p>
            <a:pPr marL="85725" indent="-85725" algn="just" rtl="1">
              <a:lnSpc>
                <a:spcPct val="160000"/>
              </a:lnSpc>
              <a:buFontTx/>
              <a:buChar char="-"/>
            </a:pPr>
            <a:r>
              <a:rPr lang="ar-IQ" dirty="0" smtClean="0">
                <a:cs typeface="+mj-cs"/>
              </a:rPr>
              <a:t>يحتاج </a:t>
            </a:r>
            <a:r>
              <a:rPr lang="ar-IQ" dirty="0">
                <a:cs typeface="+mj-cs"/>
              </a:rPr>
              <a:t>الرقي الى موسم نمو طويل حوالي أربعة أشهر يجب ان تكون درجات الحرارة السائدة خلالها مرتفعة لكي تناسب </a:t>
            </a:r>
            <a:r>
              <a:rPr lang="ar-IQ" dirty="0" smtClean="0">
                <a:cs typeface="+mj-cs"/>
              </a:rPr>
              <a:t>المحصول،</a:t>
            </a:r>
          </a:p>
          <a:p>
            <a:pPr marL="85725" indent="-85725" algn="just" rtl="1">
              <a:lnSpc>
                <a:spcPct val="160000"/>
              </a:lnSpc>
              <a:buFontTx/>
              <a:buChar char="-"/>
            </a:pPr>
            <a:r>
              <a:rPr lang="ar-IQ" dirty="0" smtClean="0">
                <a:cs typeface="+mj-cs"/>
              </a:rPr>
              <a:t> </a:t>
            </a:r>
            <a:r>
              <a:rPr lang="ar-IQ" dirty="0">
                <a:cs typeface="+mj-cs"/>
              </a:rPr>
              <a:t>وان لايقل معدلها عن 20م◦ خلال المراحل المختلفة كما أن أنسب درجة للنمو 28م◦ وتنخفض سرعة النمو بإنخفاض درجات الحرارة </a:t>
            </a:r>
            <a:r>
              <a:rPr lang="ar-IQ" dirty="0" smtClean="0">
                <a:cs typeface="+mj-cs"/>
              </a:rPr>
              <a:t>،</a:t>
            </a:r>
          </a:p>
          <a:p>
            <a:pPr marL="85725" indent="-85725" algn="just" rtl="1">
              <a:lnSpc>
                <a:spcPct val="160000"/>
              </a:lnSpc>
              <a:buFontTx/>
              <a:buChar char="-"/>
            </a:pPr>
            <a:r>
              <a:rPr lang="ar-IQ" dirty="0" smtClean="0">
                <a:cs typeface="+mj-cs"/>
              </a:rPr>
              <a:t>وتؤدي </a:t>
            </a:r>
            <a:r>
              <a:rPr lang="ar-IQ" dirty="0">
                <a:cs typeface="+mj-cs"/>
              </a:rPr>
              <a:t>الرياح القوية المصحوبة بالغبار الى حدوث اضرار في النباتات والاوراق وخاصة في مرحلة التزهير، </a:t>
            </a:r>
            <a:endParaRPr lang="ar-IQ" dirty="0" smtClean="0">
              <a:cs typeface="+mj-cs"/>
            </a:endParaRPr>
          </a:p>
          <a:p>
            <a:pPr marL="85725" indent="-85725" algn="just" rtl="1">
              <a:lnSpc>
                <a:spcPct val="160000"/>
              </a:lnSpc>
              <a:buFontTx/>
              <a:buChar char="-"/>
            </a:pPr>
            <a:r>
              <a:rPr lang="ar-IQ" dirty="0" smtClean="0">
                <a:cs typeface="+mj-cs"/>
              </a:rPr>
              <a:t>تتأثر </a:t>
            </a:r>
            <a:r>
              <a:rPr lang="ar-IQ" dirty="0">
                <a:cs typeface="+mj-cs"/>
              </a:rPr>
              <a:t>النباتات بالصقيع، </a:t>
            </a:r>
            <a:endParaRPr lang="ar-IQ" dirty="0" smtClean="0">
              <a:cs typeface="+mj-cs"/>
            </a:endParaRPr>
          </a:p>
          <a:p>
            <a:pPr marL="85725" indent="-85725" algn="just" rtl="1">
              <a:lnSpc>
                <a:spcPct val="160000"/>
              </a:lnSpc>
              <a:buFontTx/>
              <a:buChar char="-"/>
            </a:pPr>
            <a:r>
              <a:rPr lang="ar-IQ" dirty="0" smtClean="0">
                <a:cs typeface="+mj-cs"/>
              </a:rPr>
              <a:t>ولاتؤثر </a:t>
            </a:r>
            <a:r>
              <a:rPr lang="ar-IQ" dirty="0">
                <a:cs typeface="+mj-cs"/>
              </a:rPr>
              <a:t>عليها الرطوبة الارضية كما في البطيخ الا ان الرطوبة الجوية العالية تؤثر في النباتات من ناحية إنتشار الامراض التي تصيب المحصول وخاصة الامراض الفطرية</a:t>
            </a:r>
            <a:r>
              <a:rPr lang="ar-IQ" dirty="0" smtClean="0">
                <a:cs typeface="+mj-cs"/>
              </a:rPr>
              <a:t>................... يتبع</a:t>
            </a:r>
            <a:endParaRPr lang="en-US" dirty="0">
              <a:cs typeface="+mj-cs"/>
            </a:endParaRPr>
          </a:p>
        </p:txBody>
      </p:sp>
    </p:spTree>
    <p:extLst>
      <p:ext uri="{BB962C8B-B14F-4D97-AF65-F5344CB8AC3E}">
        <p14:creationId xmlns:p14="http://schemas.microsoft.com/office/powerpoint/2010/main" val="29239213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t>القرع العسلي (أسكله)</a:t>
            </a:r>
            <a:r>
              <a:rPr lang="en-US" dirty="0"/>
              <a:t/>
            </a:r>
            <a:br>
              <a:rPr lang="en-US" dirty="0"/>
            </a:br>
            <a:endParaRPr lang="ar-IQ" dirty="0"/>
          </a:p>
        </p:txBody>
      </p:sp>
      <p:sp>
        <p:nvSpPr>
          <p:cNvPr id="3" name="Content Placeholder 2"/>
          <p:cNvSpPr>
            <a:spLocks noGrp="1"/>
          </p:cNvSpPr>
          <p:nvPr>
            <p:ph idx="1"/>
          </p:nvPr>
        </p:nvSpPr>
        <p:spPr/>
        <p:txBody>
          <a:bodyPr>
            <a:normAutofit/>
          </a:bodyPr>
          <a:lstStyle/>
          <a:p>
            <a:pPr marL="0" indent="0" algn="just" rtl="1">
              <a:buNone/>
            </a:pPr>
            <a:r>
              <a:rPr lang="ar-IQ" b="1" dirty="0" smtClean="0">
                <a:cs typeface="+mj-cs"/>
              </a:rPr>
              <a:t>- الري </a:t>
            </a:r>
            <a:endParaRPr lang="en-US" dirty="0">
              <a:cs typeface="+mj-cs"/>
            </a:endParaRPr>
          </a:p>
          <a:p>
            <a:pPr marL="85725" indent="-85725" algn="just" rtl="1">
              <a:lnSpc>
                <a:spcPct val="150000"/>
              </a:lnSpc>
              <a:buFontTx/>
              <a:buChar char="-"/>
            </a:pPr>
            <a:r>
              <a:rPr lang="ar-IQ" dirty="0" smtClean="0">
                <a:cs typeface="+mj-cs"/>
              </a:rPr>
              <a:t>يحتاج </a:t>
            </a:r>
            <a:r>
              <a:rPr lang="ar-IQ" dirty="0">
                <a:cs typeface="+mj-cs"/>
              </a:rPr>
              <a:t>القرع العسلي الى الري على فترات متباعدة وتطول فترات الري حتى تبدا النباتات بالازهار، </a:t>
            </a:r>
            <a:r>
              <a:rPr lang="ar-IQ" dirty="0" smtClean="0">
                <a:cs typeface="+mj-cs"/>
              </a:rPr>
              <a:t>ثم </a:t>
            </a:r>
            <a:r>
              <a:rPr lang="ar-IQ" dirty="0">
                <a:cs typeface="+mj-cs"/>
              </a:rPr>
              <a:t>تقصر الفترات نوعا ما </a:t>
            </a:r>
            <a:endParaRPr lang="ar-IQ" dirty="0" smtClean="0">
              <a:cs typeface="+mj-cs"/>
            </a:endParaRPr>
          </a:p>
          <a:p>
            <a:pPr marL="85725" indent="-85725" algn="just" rtl="1">
              <a:lnSpc>
                <a:spcPct val="150000"/>
              </a:lnSpc>
              <a:buFontTx/>
              <a:buChar char="-"/>
            </a:pPr>
            <a:r>
              <a:rPr lang="ar-IQ" dirty="0" smtClean="0">
                <a:cs typeface="+mj-cs"/>
              </a:rPr>
              <a:t>ونظرا </a:t>
            </a:r>
            <a:r>
              <a:rPr lang="ar-IQ" dirty="0">
                <a:cs typeface="+mj-cs"/>
              </a:rPr>
              <a:t>لتعمق جذوره بالتربة لاتحتاج النباتات للري المتقارب كما في قرع الكوسة.  </a:t>
            </a:r>
            <a:r>
              <a:rPr lang="ar-IQ" dirty="0" smtClean="0">
                <a:cs typeface="+mj-cs"/>
              </a:rPr>
              <a:t>......................... يتبع</a:t>
            </a:r>
            <a:endParaRPr lang="en-US" dirty="0">
              <a:cs typeface="+mj-cs"/>
            </a:endParaRPr>
          </a:p>
          <a:p>
            <a:pPr algn="r" rtl="1">
              <a:buFontTx/>
              <a:buChar char="-"/>
            </a:pPr>
            <a:endParaRPr lang="ar-IQ" dirty="0">
              <a:cs typeface="+mj-cs"/>
            </a:endParaRPr>
          </a:p>
        </p:txBody>
      </p:sp>
    </p:spTree>
    <p:extLst>
      <p:ext uri="{BB962C8B-B14F-4D97-AF65-F5344CB8AC3E}">
        <p14:creationId xmlns:p14="http://schemas.microsoft.com/office/powerpoint/2010/main" val="15639798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t>القرع العسلي (أسكله)</a:t>
            </a:r>
            <a:r>
              <a:rPr lang="en-US" dirty="0"/>
              <a:t/>
            </a:r>
            <a:br>
              <a:rPr lang="en-US" dirty="0"/>
            </a:br>
            <a:endParaRPr lang="ar-IQ" dirty="0"/>
          </a:p>
        </p:txBody>
      </p:sp>
      <p:sp>
        <p:nvSpPr>
          <p:cNvPr id="3" name="Content Placeholder 2"/>
          <p:cNvSpPr>
            <a:spLocks noGrp="1"/>
          </p:cNvSpPr>
          <p:nvPr>
            <p:ph idx="1"/>
          </p:nvPr>
        </p:nvSpPr>
        <p:spPr/>
        <p:txBody>
          <a:bodyPr>
            <a:normAutofit fontScale="70000" lnSpcReduction="20000"/>
          </a:bodyPr>
          <a:lstStyle/>
          <a:p>
            <a:pPr marL="85725" indent="-85725" algn="just" rtl="1">
              <a:buFontTx/>
              <a:buChar char="-"/>
            </a:pPr>
            <a:r>
              <a:rPr lang="ar-IQ" b="1" dirty="0" smtClean="0">
                <a:cs typeface="+mj-cs"/>
              </a:rPr>
              <a:t>النضج</a:t>
            </a:r>
          </a:p>
          <a:p>
            <a:pPr marL="85725" indent="-85725" algn="just" rtl="1">
              <a:lnSpc>
                <a:spcPct val="170000"/>
              </a:lnSpc>
              <a:buFontTx/>
              <a:buChar char="-"/>
            </a:pPr>
            <a:r>
              <a:rPr lang="ar-IQ" dirty="0">
                <a:cs typeface="+mj-cs"/>
              </a:rPr>
              <a:t>تنضج الثمار بعد </a:t>
            </a:r>
            <a:r>
              <a:rPr lang="en-US" dirty="0">
                <a:cs typeface="+mj-cs"/>
              </a:rPr>
              <a:t>4</a:t>
            </a:r>
            <a:r>
              <a:rPr lang="ar-IQ" dirty="0">
                <a:cs typeface="+mj-cs"/>
              </a:rPr>
              <a:t> – </a:t>
            </a:r>
            <a:r>
              <a:rPr lang="en-US" dirty="0">
                <a:cs typeface="+mj-cs"/>
              </a:rPr>
              <a:t>5</a:t>
            </a:r>
            <a:r>
              <a:rPr lang="ar-IQ" dirty="0">
                <a:cs typeface="+mj-cs"/>
              </a:rPr>
              <a:t> أشهر من الزراعة ولا تجمع الا بعد تمام نضجها وذلك بعد اكتمال حجمها وتصلب قشرتها الخارجية وتغير لونها الى الاصفر او البرتقالي, </a:t>
            </a:r>
            <a:endParaRPr lang="ar-IQ" dirty="0" smtClean="0">
              <a:cs typeface="+mj-cs"/>
            </a:endParaRPr>
          </a:p>
          <a:p>
            <a:pPr marL="85725" indent="-85725" algn="just" rtl="1">
              <a:lnSpc>
                <a:spcPct val="170000"/>
              </a:lnSpc>
              <a:buFontTx/>
              <a:buChar char="-"/>
            </a:pPr>
            <a:r>
              <a:rPr lang="ar-IQ" dirty="0" smtClean="0">
                <a:cs typeface="+mj-cs"/>
              </a:rPr>
              <a:t>وعند </a:t>
            </a:r>
            <a:r>
              <a:rPr lang="ar-IQ" dirty="0">
                <a:cs typeface="+mj-cs"/>
              </a:rPr>
              <a:t>نضج الثماريكون طعمها حلو المذاق ونكهتها جيدة إذ تزداد نسبة البكتين وتركيز المواد الصلبة الذائبة الكلية والسكروز وعدم تغير السكريات المختزلة كثيرا بتقدم الثمار في </a:t>
            </a:r>
            <a:r>
              <a:rPr lang="ar-IQ" dirty="0" smtClean="0">
                <a:cs typeface="+mj-cs"/>
              </a:rPr>
              <a:t>النضج،</a:t>
            </a:r>
          </a:p>
          <a:p>
            <a:pPr marL="85725" indent="-85725" algn="just" rtl="1">
              <a:lnSpc>
                <a:spcPct val="170000"/>
              </a:lnSpc>
              <a:buFontTx/>
              <a:buChar char="-"/>
            </a:pPr>
            <a:r>
              <a:rPr lang="ar-IQ" dirty="0" smtClean="0">
                <a:cs typeface="+mj-cs"/>
              </a:rPr>
              <a:t>تجنى </a:t>
            </a:r>
            <a:r>
              <a:rPr lang="ar-IQ" dirty="0">
                <a:cs typeface="+mj-cs"/>
              </a:rPr>
              <a:t>الثمار بجزء من العنق، ويجب العناية اثناء الجمع </a:t>
            </a:r>
            <a:r>
              <a:rPr lang="ar-IQ" dirty="0" smtClean="0">
                <a:cs typeface="+mj-cs"/>
              </a:rPr>
              <a:t>والنقل لتجنب </a:t>
            </a:r>
            <a:r>
              <a:rPr lang="ar-IQ" dirty="0">
                <a:cs typeface="+mj-cs"/>
              </a:rPr>
              <a:t>حدوث الجروح، </a:t>
            </a:r>
            <a:endParaRPr lang="ar-IQ" dirty="0" smtClean="0">
              <a:cs typeface="+mj-cs"/>
            </a:endParaRPr>
          </a:p>
          <a:p>
            <a:pPr marL="85725" indent="-85725" algn="just" rtl="1">
              <a:lnSpc>
                <a:spcPct val="170000"/>
              </a:lnSpc>
              <a:buFontTx/>
              <a:buChar char="-"/>
            </a:pPr>
            <a:r>
              <a:rPr lang="ar-IQ" dirty="0" smtClean="0">
                <a:cs typeface="+mj-cs"/>
              </a:rPr>
              <a:t>يعطي </a:t>
            </a:r>
            <a:r>
              <a:rPr lang="ar-IQ" dirty="0">
                <a:cs typeface="+mj-cs"/>
              </a:rPr>
              <a:t>الدونم  </a:t>
            </a:r>
            <a:r>
              <a:rPr lang="en-US" dirty="0">
                <a:cs typeface="+mj-cs"/>
              </a:rPr>
              <a:t>750</a:t>
            </a:r>
            <a:r>
              <a:rPr lang="ar-IQ" dirty="0">
                <a:cs typeface="+mj-cs"/>
              </a:rPr>
              <a:t> – </a:t>
            </a:r>
            <a:r>
              <a:rPr lang="en-US" dirty="0">
                <a:cs typeface="+mj-cs"/>
              </a:rPr>
              <a:t>1000</a:t>
            </a:r>
            <a:r>
              <a:rPr lang="ar-IQ" dirty="0">
                <a:cs typeface="+mj-cs"/>
              </a:rPr>
              <a:t> ثمرة في الاصناف ذات الثمار الكبيرة او المتوسطة الحجم ويقدر وزن المحصول  </a:t>
            </a:r>
            <a:r>
              <a:rPr lang="en-US" dirty="0">
                <a:cs typeface="+mj-cs"/>
              </a:rPr>
              <a:t>5</a:t>
            </a:r>
            <a:r>
              <a:rPr lang="ar-IQ" dirty="0">
                <a:cs typeface="+mj-cs"/>
              </a:rPr>
              <a:t> – </a:t>
            </a:r>
            <a:r>
              <a:rPr lang="en-US" dirty="0">
                <a:cs typeface="+mj-cs"/>
              </a:rPr>
              <a:t>10</a:t>
            </a:r>
            <a:r>
              <a:rPr lang="ar-IQ" dirty="0">
                <a:cs typeface="+mj-cs"/>
              </a:rPr>
              <a:t> طن. </a:t>
            </a:r>
            <a:r>
              <a:rPr lang="ar-IQ" b="1" dirty="0" smtClean="0">
                <a:cs typeface="+mj-cs"/>
              </a:rPr>
              <a:t> ................................... يتبع</a:t>
            </a:r>
            <a:endParaRPr lang="en-US" dirty="0">
              <a:cs typeface="+mj-cs"/>
            </a:endParaRPr>
          </a:p>
          <a:p>
            <a:pPr algn="r" rtl="1">
              <a:buFontTx/>
              <a:buChar char="-"/>
            </a:pPr>
            <a:endParaRPr lang="ar-IQ" dirty="0">
              <a:cs typeface="+mj-cs"/>
            </a:endParaRPr>
          </a:p>
        </p:txBody>
      </p:sp>
    </p:spTree>
    <p:extLst>
      <p:ext uri="{BB962C8B-B14F-4D97-AF65-F5344CB8AC3E}">
        <p14:creationId xmlns:p14="http://schemas.microsoft.com/office/powerpoint/2010/main" val="30347483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t>القرع العسلي (أسكله)</a:t>
            </a:r>
            <a:r>
              <a:rPr lang="en-US" dirty="0"/>
              <a:t/>
            </a:r>
            <a:br>
              <a:rPr lang="en-US" dirty="0"/>
            </a:br>
            <a:endParaRPr lang="ar-IQ" dirty="0"/>
          </a:p>
        </p:txBody>
      </p:sp>
      <p:sp>
        <p:nvSpPr>
          <p:cNvPr id="3" name="Content Placeholder 2"/>
          <p:cNvSpPr>
            <a:spLocks noGrp="1"/>
          </p:cNvSpPr>
          <p:nvPr>
            <p:ph idx="1"/>
          </p:nvPr>
        </p:nvSpPr>
        <p:spPr/>
        <p:txBody>
          <a:bodyPr>
            <a:normAutofit fontScale="77500" lnSpcReduction="20000"/>
          </a:bodyPr>
          <a:lstStyle/>
          <a:p>
            <a:pPr marL="85725" indent="-85725" algn="just" rtl="1">
              <a:buFontTx/>
              <a:buChar char="-"/>
            </a:pPr>
            <a:r>
              <a:rPr lang="ar-IQ" b="1" dirty="0" smtClean="0">
                <a:cs typeface="+mj-cs"/>
              </a:rPr>
              <a:t>التخزين</a:t>
            </a:r>
          </a:p>
          <a:p>
            <a:pPr marL="85725" indent="-85725" algn="just" rtl="1">
              <a:lnSpc>
                <a:spcPct val="170000"/>
              </a:lnSpc>
              <a:buFontTx/>
              <a:buChar char="-"/>
            </a:pPr>
            <a:r>
              <a:rPr lang="ar-IQ" dirty="0" smtClean="0">
                <a:cs typeface="+mj-cs"/>
              </a:rPr>
              <a:t>يفضل </a:t>
            </a:r>
            <a:r>
              <a:rPr lang="ar-IQ" dirty="0">
                <a:cs typeface="+mj-cs"/>
              </a:rPr>
              <a:t>جني الثمار المراد خزنها عند تمام النضج وقطعها مع جزء من العنق ثم نقلها الى المخزن مباشرة وعدم تركها معرضة الى الشمس في </a:t>
            </a:r>
            <a:r>
              <a:rPr lang="ar-IQ" dirty="0" smtClean="0">
                <a:cs typeface="+mj-cs"/>
              </a:rPr>
              <a:t>الحقل،</a:t>
            </a:r>
          </a:p>
          <a:p>
            <a:pPr marL="85725" indent="-85725" algn="just" rtl="1">
              <a:lnSpc>
                <a:spcPct val="170000"/>
              </a:lnSpc>
              <a:buFontTx/>
              <a:buChar char="-"/>
            </a:pPr>
            <a:r>
              <a:rPr lang="ar-IQ" dirty="0" smtClean="0">
                <a:cs typeface="+mj-cs"/>
              </a:rPr>
              <a:t> </a:t>
            </a:r>
            <a:r>
              <a:rPr lang="ar-IQ" dirty="0">
                <a:cs typeface="+mj-cs"/>
              </a:rPr>
              <a:t>ويشترط ان تكون خالية من الجروح والخدوش وتخزن في مكان جاف جيد التهوية معتدل الحرارة إذ تنتشر الامراض الفطرية بسرعة في الرطوبة </a:t>
            </a:r>
            <a:r>
              <a:rPr lang="ar-IQ" dirty="0" smtClean="0">
                <a:cs typeface="+mj-cs"/>
              </a:rPr>
              <a:t>العالية</a:t>
            </a:r>
          </a:p>
          <a:p>
            <a:pPr marL="85725" indent="-85725" algn="just" rtl="1">
              <a:lnSpc>
                <a:spcPct val="170000"/>
              </a:lnSpc>
              <a:buFontTx/>
              <a:buChar char="-"/>
            </a:pPr>
            <a:r>
              <a:rPr lang="ar-IQ" dirty="0" smtClean="0">
                <a:cs typeface="+mj-cs"/>
              </a:rPr>
              <a:t>وانسب </a:t>
            </a:r>
            <a:r>
              <a:rPr lang="ar-IQ" dirty="0">
                <a:cs typeface="+mj-cs"/>
              </a:rPr>
              <a:t>درجة حرارة للخزن هي </a:t>
            </a:r>
            <a:r>
              <a:rPr lang="en-US" dirty="0">
                <a:cs typeface="+mj-cs"/>
              </a:rPr>
              <a:t>13</a:t>
            </a:r>
            <a:r>
              <a:rPr lang="ar-IQ" dirty="0">
                <a:cs typeface="+mj-cs"/>
              </a:rPr>
              <a:t> – </a:t>
            </a:r>
            <a:r>
              <a:rPr lang="en-US" dirty="0">
                <a:cs typeface="+mj-cs"/>
              </a:rPr>
              <a:t>15 </a:t>
            </a:r>
            <a:r>
              <a:rPr lang="ar-IQ" dirty="0">
                <a:cs typeface="+mj-cs"/>
              </a:rPr>
              <a:t>ºم ورطوبة </a:t>
            </a:r>
            <a:r>
              <a:rPr lang="en-US" dirty="0">
                <a:cs typeface="+mj-cs"/>
              </a:rPr>
              <a:t>70</a:t>
            </a:r>
            <a:r>
              <a:rPr lang="ar-IQ" dirty="0">
                <a:cs typeface="+mj-cs"/>
              </a:rPr>
              <a:t> %, </a:t>
            </a:r>
            <a:endParaRPr lang="en-US" dirty="0">
              <a:cs typeface="+mj-cs"/>
            </a:endParaRPr>
          </a:p>
          <a:p>
            <a:pPr algn="r" rtl="1">
              <a:buFontTx/>
              <a:buChar char="-"/>
            </a:pPr>
            <a:endParaRPr lang="ar-IQ" dirty="0">
              <a:cs typeface="+mj-cs"/>
            </a:endParaRPr>
          </a:p>
        </p:txBody>
      </p:sp>
    </p:spTree>
    <p:extLst>
      <p:ext uri="{BB962C8B-B14F-4D97-AF65-F5344CB8AC3E}">
        <p14:creationId xmlns:p14="http://schemas.microsoft.com/office/powerpoint/2010/main" val="668058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t>القرع العسلي (أسكله)</a:t>
            </a:r>
            <a:r>
              <a:rPr lang="en-US" dirty="0"/>
              <a:t/>
            </a:r>
            <a:br>
              <a:rPr lang="en-US" dirty="0"/>
            </a:br>
            <a:endParaRPr lang="ar-IQ" dirty="0"/>
          </a:p>
        </p:txBody>
      </p:sp>
      <p:sp>
        <p:nvSpPr>
          <p:cNvPr id="3" name="Content Placeholder 2"/>
          <p:cNvSpPr>
            <a:spLocks noGrp="1"/>
          </p:cNvSpPr>
          <p:nvPr>
            <p:ph idx="1"/>
          </p:nvPr>
        </p:nvSpPr>
        <p:spPr/>
        <p:txBody>
          <a:bodyPr>
            <a:normAutofit fontScale="85000" lnSpcReduction="20000"/>
          </a:bodyPr>
          <a:lstStyle/>
          <a:p>
            <a:pPr marL="85725" indent="-85725" algn="just" rtl="1">
              <a:buFontTx/>
              <a:buChar char="-"/>
            </a:pPr>
            <a:r>
              <a:rPr lang="ar-IQ" b="1" dirty="0" smtClean="0">
                <a:cs typeface="+mj-cs"/>
              </a:rPr>
              <a:t>التخزين</a:t>
            </a:r>
          </a:p>
          <a:p>
            <a:pPr marL="85725" indent="-85725" algn="just" rtl="1">
              <a:lnSpc>
                <a:spcPct val="170000"/>
              </a:lnSpc>
              <a:buFontTx/>
              <a:buChar char="-"/>
            </a:pPr>
            <a:r>
              <a:rPr lang="ar-IQ" dirty="0" smtClean="0">
                <a:cs typeface="+mj-cs"/>
              </a:rPr>
              <a:t>في </a:t>
            </a:r>
            <a:r>
              <a:rPr lang="ar-IQ" dirty="0">
                <a:cs typeface="+mj-cs"/>
              </a:rPr>
              <a:t>المخزن توضع الثمار على رفوف خشبية في طبقة واحدة بحيث لاتلامس بعضها ويساعد هذا على قلة انتشار التعفن وتستبعد الثمار المتعفنة باستمرار لمنع العدوى</a:t>
            </a:r>
            <a:r>
              <a:rPr lang="ar-IQ" dirty="0" smtClean="0">
                <a:cs typeface="+mj-cs"/>
              </a:rPr>
              <a:t>،</a:t>
            </a:r>
          </a:p>
          <a:p>
            <a:pPr marL="85725" indent="-85725" algn="just" rtl="1">
              <a:lnSpc>
                <a:spcPct val="170000"/>
              </a:lnSpc>
              <a:buFontTx/>
              <a:buChar char="-"/>
            </a:pPr>
            <a:r>
              <a:rPr lang="ar-IQ" dirty="0" smtClean="0">
                <a:cs typeface="+mj-cs"/>
              </a:rPr>
              <a:t> </a:t>
            </a:r>
            <a:r>
              <a:rPr lang="ar-IQ" dirty="0">
                <a:cs typeface="+mj-cs"/>
              </a:rPr>
              <a:t>وقد بينت الدراسات ان هناك زيادة في تحول النشأ الى سكر، لذلك يقل النشأ ويزداد السكروز وتنخفض المواد الكربوهيدراتية لاستخدامها في التنفس اثناء خزن الثمار. </a:t>
            </a:r>
            <a:r>
              <a:rPr lang="ar-IQ" dirty="0" smtClean="0">
                <a:cs typeface="+mj-cs"/>
              </a:rPr>
              <a:t>............................ يتبع</a:t>
            </a:r>
            <a:endParaRPr lang="ar-IQ" b="1" dirty="0" smtClean="0">
              <a:cs typeface="+mj-cs"/>
            </a:endParaRPr>
          </a:p>
          <a:p>
            <a:pPr algn="r" rtl="1">
              <a:buFontTx/>
              <a:buChar char="-"/>
            </a:pPr>
            <a:endParaRPr lang="ar-IQ" dirty="0">
              <a:cs typeface="+mj-cs"/>
            </a:endParaRPr>
          </a:p>
        </p:txBody>
      </p:sp>
    </p:spTree>
    <p:extLst>
      <p:ext uri="{BB962C8B-B14F-4D97-AF65-F5344CB8AC3E}">
        <p14:creationId xmlns:p14="http://schemas.microsoft.com/office/powerpoint/2010/main" val="19084546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t>القرع العسلي (أسكله)</a:t>
            </a:r>
            <a:r>
              <a:rPr lang="en-US" dirty="0"/>
              <a:t/>
            </a:r>
            <a:br>
              <a:rPr lang="en-US" dirty="0"/>
            </a:br>
            <a:endParaRPr lang="ar-IQ" dirty="0"/>
          </a:p>
        </p:txBody>
      </p:sp>
      <p:sp>
        <p:nvSpPr>
          <p:cNvPr id="3" name="Content Placeholder 2"/>
          <p:cNvSpPr>
            <a:spLocks noGrp="1"/>
          </p:cNvSpPr>
          <p:nvPr>
            <p:ph idx="1"/>
          </p:nvPr>
        </p:nvSpPr>
        <p:spPr/>
        <p:txBody>
          <a:bodyPr>
            <a:normAutofit fontScale="85000" lnSpcReduction="20000"/>
          </a:bodyPr>
          <a:lstStyle/>
          <a:p>
            <a:pPr marL="85725" indent="-85725" algn="just" rtl="1">
              <a:buFontTx/>
              <a:buChar char="-"/>
            </a:pPr>
            <a:r>
              <a:rPr lang="ar-IQ" b="1" dirty="0" smtClean="0">
                <a:cs typeface="+mj-cs"/>
              </a:rPr>
              <a:t>إنتاج البذور</a:t>
            </a:r>
          </a:p>
          <a:p>
            <a:pPr marL="85725" indent="-85725" algn="just" rtl="1">
              <a:lnSpc>
                <a:spcPct val="170000"/>
              </a:lnSpc>
              <a:buFontTx/>
              <a:buChar char="-"/>
            </a:pPr>
            <a:r>
              <a:rPr lang="ar-IQ" dirty="0">
                <a:cs typeface="+mj-cs"/>
              </a:rPr>
              <a:t>تزرع الاصناف المختلفة بعيدة عن بعضها بمقدار لايقل عن واحد كيلو متر لكي لايحدث تلقيح خلطي وتستبعد النباتات الغريبة او المصابة بالامراض وتترك النباتات القوية المماثلة للصنف, </a:t>
            </a:r>
            <a:endParaRPr lang="ar-IQ" dirty="0" smtClean="0">
              <a:cs typeface="+mj-cs"/>
            </a:endParaRPr>
          </a:p>
          <a:p>
            <a:pPr marL="85725" indent="-85725" algn="just" rtl="1">
              <a:lnSpc>
                <a:spcPct val="170000"/>
              </a:lnSpc>
              <a:buFontTx/>
              <a:buChar char="-"/>
            </a:pPr>
            <a:r>
              <a:rPr lang="ar-IQ" dirty="0" smtClean="0">
                <a:cs typeface="+mj-cs"/>
              </a:rPr>
              <a:t>تجمع </a:t>
            </a:r>
            <a:r>
              <a:rPr lang="ar-IQ" dirty="0">
                <a:cs typeface="+mj-cs"/>
              </a:rPr>
              <a:t>الثمار بعد تمام نضجها وتختبر الصفات الداخلية للثمرة وتؤخذ البذور من الثمار الجيدة وتغسل وتجفف، </a:t>
            </a:r>
            <a:endParaRPr lang="ar-IQ" dirty="0" smtClean="0">
              <a:cs typeface="+mj-cs"/>
            </a:endParaRPr>
          </a:p>
          <a:p>
            <a:pPr marL="85725" indent="-85725" algn="just" rtl="1">
              <a:lnSpc>
                <a:spcPct val="170000"/>
              </a:lnSpc>
              <a:buFontTx/>
              <a:buChar char="-"/>
            </a:pPr>
            <a:r>
              <a:rPr lang="ar-IQ" dirty="0" smtClean="0">
                <a:cs typeface="+mj-cs"/>
              </a:rPr>
              <a:t>ويقدر </a:t>
            </a:r>
            <a:r>
              <a:rPr lang="ar-IQ" dirty="0">
                <a:cs typeface="+mj-cs"/>
              </a:rPr>
              <a:t>متوسط الدونم حوالي </a:t>
            </a:r>
            <a:r>
              <a:rPr lang="en-US" dirty="0">
                <a:cs typeface="+mj-cs"/>
              </a:rPr>
              <a:t>100</a:t>
            </a:r>
            <a:r>
              <a:rPr lang="ar-IQ" dirty="0">
                <a:cs typeface="+mj-cs"/>
              </a:rPr>
              <a:t> كيلوغرام. </a:t>
            </a:r>
            <a:r>
              <a:rPr lang="ar-IQ" dirty="0" smtClean="0">
                <a:cs typeface="+mj-cs"/>
              </a:rPr>
              <a:t>.................. يتبع</a:t>
            </a:r>
            <a:endParaRPr lang="ar-IQ" b="1" dirty="0" smtClean="0">
              <a:cs typeface="+mj-cs"/>
            </a:endParaRPr>
          </a:p>
          <a:p>
            <a:pPr algn="r" rtl="1">
              <a:buFontTx/>
              <a:buChar char="-"/>
            </a:pPr>
            <a:endParaRPr lang="ar-IQ" dirty="0">
              <a:cs typeface="+mj-cs"/>
            </a:endParaRPr>
          </a:p>
        </p:txBody>
      </p:sp>
    </p:spTree>
    <p:extLst>
      <p:ext uri="{BB962C8B-B14F-4D97-AF65-F5344CB8AC3E}">
        <p14:creationId xmlns:p14="http://schemas.microsoft.com/office/powerpoint/2010/main" val="23180894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a:t>العائلة القرعية </a:t>
            </a:r>
            <a:br>
              <a:rPr lang="ar-IQ" b="1" dirty="0"/>
            </a:br>
            <a:r>
              <a:rPr lang="en-US" b="1" dirty="0"/>
              <a:t>Gourd Family or </a:t>
            </a:r>
            <a:r>
              <a:rPr lang="en-US" b="1" dirty="0" err="1"/>
              <a:t>Cucurbitaceae</a:t>
            </a:r>
            <a:endParaRPr lang="ar-IQ" dirty="0"/>
          </a:p>
        </p:txBody>
      </p:sp>
      <p:sp>
        <p:nvSpPr>
          <p:cNvPr id="3" name="Subtitle 2"/>
          <p:cNvSpPr>
            <a:spLocks noGrp="1"/>
          </p:cNvSpPr>
          <p:nvPr>
            <p:ph type="subTitle" idx="1"/>
          </p:nvPr>
        </p:nvSpPr>
        <p:spPr>
          <a:xfrm>
            <a:off x="1371600" y="3657600"/>
            <a:ext cx="6400800" cy="1981200"/>
          </a:xfrm>
        </p:spPr>
        <p:txBody>
          <a:bodyPr>
            <a:normAutofit lnSpcReduction="10000"/>
          </a:bodyPr>
          <a:lstStyle/>
          <a:p>
            <a:pPr rtl="1">
              <a:lnSpc>
                <a:spcPct val="120000"/>
              </a:lnSpc>
              <a:spcBef>
                <a:spcPts val="0"/>
              </a:spcBef>
            </a:pPr>
            <a:r>
              <a:rPr lang="ar-IQ" b="1" dirty="0" smtClean="0"/>
              <a:t>خيار القثاء</a:t>
            </a:r>
            <a:endParaRPr lang="en-US" dirty="0" smtClean="0"/>
          </a:p>
          <a:p>
            <a:pPr rtl="1">
              <a:lnSpc>
                <a:spcPct val="120000"/>
              </a:lnSpc>
              <a:spcBef>
                <a:spcPts val="0"/>
              </a:spcBef>
            </a:pPr>
            <a:r>
              <a:rPr lang="ar-IQ" b="1" dirty="0" smtClean="0"/>
              <a:t>الاسم الانكليزي </a:t>
            </a:r>
            <a:r>
              <a:rPr lang="en-US" b="1" dirty="0" smtClean="0"/>
              <a:t>Snake cucumber</a:t>
            </a:r>
          </a:p>
          <a:p>
            <a:pPr algn="l" rtl="1">
              <a:lnSpc>
                <a:spcPct val="120000"/>
              </a:lnSpc>
              <a:spcBef>
                <a:spcPts val="0"/>
              </a:spcBef>
            </a:pPr>
            <a:r>
              <a:rPr lang="ar-IQ" sz="2400" b="1" dirty="0" smtClean="0">
                <a:cs typeface="+mj-cs"/>
              </a:rPr>
              <a:t>الاسم العلمي </a:t>
            </a:r>
            <a:r>
              <a:rPr lang="en-US" sz="2400" b="1" i="1" dirty="0" err="1" smtClean="0">
                <a:cs typeface="+mj-cs"/>
              </a:rPr>
              <a:t>Cucumis</a:t>
            </a:r>
            <a:r>
              <a:rPr lang="en-US" sz="2400" b="1" i="1" dirty="0" smtClean="0">
                <a:cs typeface="+mj-cs"/>
              </a:rPr>
              <a:t> </a:t>
            </a:r>
            <a:r>
              <a:rPr lang="en-US" sz="2400" b="1" i="1" dirty="0" err="1" smtClean="0">
                <a:cs typeface="+mj-cs"/>
              </a:rPr>
              <a:t>melo</a:t>
            </a:r>
            <a:r>
              <a:rPr lang="en-US" sz="2400" b="1" i="1" dirty="0" smtClean="0">
                <a:cs typeface="+mj-cs"/>
              </a:rPr>
              <a:t> var. </a:t>
            </a:r>
            <a:r>
              <a:rPr lang="en-US" sz="2400" b="1" i="1" dirty="0" err="1" smtClean="0">
                <a:cs typeface="+mj-cs"/>
              </a:rPr>
              <a:t>flexuoses</a:t>
            </a:r>
            <a:r>
              <a:rPr lang="en-US" sz="2400" b="1" i="1" dirty="0" smtClean="0">
                <a:cs typeface="+mj-cs"/>
              </a:rPr>
              <a:t> </a:t>
            </a:r>
            <a:r>
              <a:rPr lang="en-US" sz="2400" b="1" i="1" dirty="0" err="1" smtClean="0">
                <a:cs typeface="+mj-cs"/>
              </a:rPr>
              <a:t>Naud</a:t>
            </a:r>
            <a:r>
              <a:rPr lang="en-US" sz="2400" b="1" i="1" dirty="0" smtClean="0">
                <a:cs typeface="+mj-cs"/>
              </a:rPr>
              <a:t>. </a:t>
            </a:r>
            <a:r>
              <a:rPr lang="ar-IQ" sz="2400" b="1" i="1" dirty="0" smtClean="0">
                <a:cs typeface="+mj-cs"/>
              </a:rPr>
              <a:t> </a:t>
            </a:r>
          </a:p>
          <a:p>
            <a:pPr algn="l" rtl="1">
              <a:lnSpc>
                <a:spcPct val="120000"/>
              </a:lnSpc>
              <a:spcBef>
                <a:spcPts val="0"/>
              </a:spcBef>
            </a:pPr>
            <a:r>
              <a:rPr lang="ar-IQ" sz="1700" dirty="0" smtClean="0">
                <a:cs typeface="+mj-cs"/>
              </a:rPr>
              <a:t> م</a:t>
            </a:r>
            <a:r>
              <a:rPr lang="en-US" sz="1700" dirty="0" smtClean="0">
                <a:cs typeface="+mj-cs"/>
              </a:rPr>
              <a:t>6</a:t>
            </a:r>
            <a:r>
              <a:rPr lang="ar-IQ" sz="1700" dirty="0" smtClean="0"/>
              <a:t>الثلاثاء </a:t>
            </a:r>
            <a:r>
              <a:rPr lang="en-US" sz="1700" dirty="0" smtClean="0"/>
              <a:t>5</a:t>
            </a:r>
            <a:r>
              <a:rPr lang="ar-IQ" sz="1700" dirty="0" smtClean="0"/>
              <a:t>/ </a:t>
            </a:r>
            <a:r>
              <a:rPr lang="en-US" sz="1700" dirty="0" smtClean="0"/>
              <a:t>4</a:t>
            </a:r>
            <a:r>
              <a:rPr lang="ar-IQ" sz="1700" dirty="0" smtClean="0"/>
              <a:t>/ </a:t>
            </a:r>
            <a:r>
              <a:rPr lang="en-US" sz="1700" dirty="0" smtClean="0"/>
              <a:t>2022</a:t>
            </a:r>
            <a:endParaRPr lang="ar-IQ" sz="1700" dirty="0" smtClean="0"/>
          </a:p>
          <a:p>
            <a:endParaRPr lang="ar-IQ" dirty="0"/>
          </a:p>
        </p:txBody>
      </p:sp>
      <p:pic>
        <p:nvPicPr>
          <p:cNvPr id="4" name="صورة 1"/>
          <p:cNvPicPr/>
          <p:nvPr/>
        </p:nvPicPr>
        <p:blipFill>
          <a:blip r:embed="rId2" cstate="print">
            <a:extLst>
              <a:ext uri="{28A0092B-C50C-407E-A947-70E740481C1C}">
                <a14:useLocalDpi xmlns:a14="http://schemas.microsoft.com/office/drawing/2010/main" val="0"/>
              </a:ext>
            </a:extLst>
          </a:blip>
          <a:stretch>
            <a:fillRect/>
          </a:stretch>
        </p:blipFill>
        <p:spPr>
          <a:xfrm>
            <a:off x="4571999" y="533400"/>
            <a:ext cx="624205" cy="619125"/>
          </a:xfrm>
          <a:prstGeom prst="rect">
            <a:avLst/>
          </a:prstGeom>
        </p:spPr>
      </p:pic>
      <p:pic>
        <p:nvPicPr>
          <p:cNvPr id="5" name="Picture 4"/>
          <p:cNvPicPr/>
          <p:nvPr/>
        </p:nvPicPr>
        <p:blipFill rotWithShape="1">
          <a:blip r:embed="rId3" cstate="print">
            <a:extLst>
              <a:ext uri="{28A0092B-C50C-407E-A947-70E740481C1C}">
                <a14:useLocalDpi xmlns:a14="http://schemas.microsoft.com/office/drawing/2010/main" val="0"/>
              </a:ext>
            </a:extLst>
          </a:blip>
          <a:srcRect l="13453" t="8939" r="9417" b="17044"/>
          <a:stretch/>
        </p:blipFill>
        <p:spPr bwMode="auto">
          <a:xfrm>
            <a:off x="3684270" y="533400"/>
            <a:ext cx="591820" cy="713105"/>
          </a:xfrm>
          <a:prstGeom prst="rect">
            <a:avLst/>
          </a:prstGeom>
          <a:ln>
            <a:noFill/>
          </a:ln>
          <a:extLst>
            <a:ext uri="{53640926-AAD7-44D8-BBD7-CCE9431645EC}">
              <a14:shadowObscured xmlns:a14="http://schemas.microsoft.com/office/drawing/2010/main"/>
            </a:ext>
          </a:extLst>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457200"/>
            <a:ext cx="1079500" cy="1079500"/>
          </a:xfrm>
          <a:prstGeom prst="rect">
            <a:avLst/>
          </a:prstGeom>
          <a:noFill/>
          <a:ln>
            <a:noFill/>
          </a:ln>
        </p:spPr>
      </p:pic>
    </p:spTree>
    <p:extLst>
      <p:ext uri="{BB962C8B-B14F-4D97-AF65-F5344CB8AC3E}">
        <p14:creationId xmlns:p14="http://schemas.microsoft.com/office/powerpoint/2010/main" val="16223874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خيار القثاء</a:t>
            </a:r>
            <a:endParaRPr lang="ar-IQ" dirty="0"/>
          </a:p>
        </p:txBody>
      </p:sp>
      <p:sp>
        <p:nvSpPr>
          <p:cNvPr id="3" name="Content Placeholder 2"/>
          <p:cNvSpPr>
            <a:spLocks noGrp="1"/>
          </p:cNvSpPr>
          <p:nvPr>
            <p:ph idx="1"/>
          </p:nvPr>
        </p:nvSpPr>
        <p:spPr/>
        <p:txBody>
          <a:bodyPr/>
          <a:lstStyle/>
          <a:p>
            <a:pPr marL="357188" indent="-357188" algn="just" rtl="1">
              <a:buFontTx/>
              <a:buChar char="-"/>
            </a:pPr>
            <a:r>
              <a:rPr lang="ar-IQ" b="1" dirty="0" smtClean="0">
                <a:cs typeface="+mj-cs"/>
              </a:rPr>
              <a:t>تعريف بالمحصول</a:t>
            </a:r>
          </a:p>
          <a:p>
            <a:pPr marL="357188" indent="-357188" algn="just" rtl="1">
              <a:lnSpc>
                <a:spcPct val="150000"/>
              </a:lnSpc>
              <a:buFontTx/>
              <a:buChar char="-"/>
            </a:pPr>
            <a:r>
              <a:rPr lang="ar-IQ" dirty="0">
                <a:cs typeface="+mj-cs"/>
              </a:rPr>
              <a:t>يعد خيار القثاء من الخضراوات المهمة في العراق خلال فصل الصيف إذ تستهلك ثماره الطازجة او تدخل في صناعة المخللات، موطنه الاصلي </a:t>
            </a:r>
            <a:r>
              <a:rPr lang="ar-IQ" dirty="0" smtClean="0">
                <a:cs typeface="+mj-cs"/>
              </a:rPr>
              <a:t>الهند. ..................... يتبع</a:t>
            </a:r>
            <a:endParaRPr lang="ar-IQ" b="1" dirty="0">
              <a:cs typeface="+mj-cs"/>
            </a:endParaRPr>
          </a:p>
        </p:txBody>
      </p:sp>
    </p:spTree>
    <p:extLst>
      <p:ext uri="{BB962C8B-B14F-4D97-AF65-F5344CB8AC3E}">
        <p14:creationId xmlns:p14="http://schemas.microsoft.com/office/powerpoint/2010/main" val="29118709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خيار القثاء</a:t>
            </a:r>
            <a:endParaRPr lang="ar-IQ" dirty="0"/>
          </a:p>
        </p:txBody>
      </p:sp>
      <p:sp>
        <p:nvSpPr>
          <p:cNvPr id="3" name="Content Placeholder 2"/>
          <p:cNvSpPr>
            <a:spLocks noGrp="1"/>
          </p:cNvSpPr>
          <p:nvPr>
            <p:ph idx="1"/>
          </p:nvPr>
        </p:nvSpPr>
        <p:spPr>
          <a:xfrm>
            <a:off x="381000" y="1600200"/>
            <a:ext cx="8458200" cy="4525963"/>
          </a:xfrm>
        </p:spPr>
        <p:txBody>
          <a:bodyPr>
            <a:normAutofit fontScale="70000" lnSpcReduction="20000"/>
          </a:bodyPr>
          <a:lstStyle/>
          <a:p>
            <a:pPr marL="357188" indent="-357188" algn="just" rtl="1">
              <a:buFontTx/>
              <a:buChar char="-"/>
            </a:pPr>
            <a:r>
              <a:rPr lang="ar-IQ" b="1" dirty="0" smtClean="0">
                <a:cs typeface="+mj-cs"/>
              </a:rPr>
              <a:t>الجو المناسب</a:t>
            </a:r>
          </a:p>
          <a:p>
            <a:pPr marL="185738" indent="-185738" algn="just" rtl="1">
              <a:lnSpc>
                <a:spcPct val="170000"/>
              </a:lnSpc>
              <a:buFontTx/>
              <a:buChar char="-"/>
            </a:pPr>
            <a:r>
              <a:rPr lang="ar-IQ" dirty="0" smtClean="0">
                <a:cs typeface="+mj-cs"/>
              </a:rPr>
              <a:t>ينمو </a:t>
            </a:r>
            <a:r>
              <a:rPr lang="ar-IQ" dirty="0">
                <a:cs typeface="+mj-cs"/>
              </a:rPr>
              <a:t>القثاء جيدا في الاجواء الحارة الجافة ولايتحمل درجات الحرارة المنخفضة او الصقيع ولكنه يقاوم الحرارة العالية</a:t>
            </a:r>
            <a:r>
              <a:rPr lang="ar-IQ" dirty="0" smtClean="0">
                <a:cs typeface="+mj-cs"/>
              </a:rPr>
              <a:t>،</a:t>
            </a:r>
          </a:p>
          <a:p>
            <a:pPr marL="185738" indent="-185738" algn="just" rtl="1">
              <a:lnSpc>
                <a:spcPct val="170000"/>
              </a:lnSpc>
              <a:buFontTx/>
              <a:buChar char="-"/>
            </a:pPr>
            <a:r>
              <a:rPr lang="ar-IQ" dirty="0" smtClean="0">
                <a:cs typeface="+mj-cs"/>
              </a:rPr>
              <a:t> </a:t>
            </a:r>
            <a:r>
              <a:rPr lang="ar-IQ" dirty="0">
                <a:cs typeface="+mj-cs"/>
              </a:rPr>
              <a:t>ولقد وجد بان عقد الثمار في خيار القثاء يتم تحت الظروف الجوية </a:t>
            </a:r>
            <a:r>
              <a:rPr lang="ar-IQ" dirty="0" smtClean="0">
                <a:cs typeface="+mj-cs"/>
              </a:rPr>
              <a:t>غير </a:t>
            </a:r>
            <a:r>
              <a:rPr lang="ar-IQ" dirty="0">
                <a:cs typeface="+mj-cs"/>
              </a:rPr>
              <a:t>الملائمة لعقد ثمار الخيار العادي, فمثلا في وسط وجنوب العراق </a:t>
            </a:r>
            <a:r>
              <a:rPr lang="ar-IQ" dirty="0" smtClean="0">
                <a:cs typeface="+mj-cs"/>
              </a:rPr>
              <a:t>يتوقف عقد </a:t>
            </a:r>
            <a:r>
              <a:rPr lang="ar-IQ" dirty="0">
                <a:cs typeface="+mj-cs"/>
              </a:rPr>
              <a:t>الثمار في الخيار </a:t>
            </a:r>
            <a:r>
              <a:rPr lang="ar-IQ" dirty="0" smtClean="0">
                <a:cs typeface="+mj-cs"/>
              </a:rPr>
              <a:t>العادي في </a:t>
            </a:r>
            <a:r>
              <a:rPr lang="ar-IQ" dirty="0">
                <a:cs typeface="+mj-cs"/>
              </a:rPr>
              <a:t>شهر حزيران، بينما يستمر العقد في خيار القثاء طوال فصل الصيف، </a:t>
            </a:r>
            <a:endParaRPr lang="ar-IQ" dirty="0" smtClean="0">
              <a:cs typeface="+mj-cs"/>
            </a:endParaRPr>
          </a:p>
          <a:p>
            <a:pPr marL="185738" indent="-185738" algn="just" rtl="1">
              <a:lnSpc>
                <a:spcPct val="170000"/>
              </a:lnSpc>
              <a:buFontTx/>
              <a:buChar char="-"/>
            </a:pPr>
            <a:r>
              <a:rPr lang="ar-IQ" dirty="0" smtClean="0">
                <a:cs typeface="+mj-cs"/>
              </a:rPr>
              <a:t>كما  يشجع النهار </a:t>
            </a:r>
            <a:r>
              <a:rPr lang="ar-IQ" dirty="0">
                <a:cs typeface="+mj-cs"/>
              </a:rPr>
              <a:t>القصير </a:t>
            </a:r>
            <a:r>
              <a:rPr lang="ar-IQ" dirty="0" smtClean="0">
                <a:cs typeface="+mj-cs"/>
              </a:rPr>
              <a:t>على </a:t>
            </a:r>
            <a:r>
              <a:rPr lang="ar-IQ" dirty="0">
                <a:cs typeface="+mj-cs"/>
              </a:rPr>
              <a:t>ظهور الازهار المذكرة او الانثوية او الكاملة في خيار القثاء ويزيد من عددها بعكس النهار الطويل . </a:t>
            </a:r>
            <a:r>
              <a:rPr lang="ar-IQ" dirty="0" smtClean="0">
                <a:cs typeface="+mj-cs"/>
              </a:rPr>
              <a:t>......................... يتبع</a:t>
            </a:r>
            <a:endParaRPr lang="en-US" dirty="0">
              <a:cs typeface="+mj-cs"/>
            </a:endParaRPr>
          </a:p>
        </p:txBody>
      </p:sp>
    </p:spTree>
    <p:extLst>
      <p:ext uri="{BB962C8B-B14F-4D97-AF65-F5344CB8AC3E}">
        <p14:creationId xmlns:p14="http://schemas.microsoft.com/office/powerpoint/2010/main" val="16364738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خيار القثاء</a:t>
            </a:r>
            <a:endParaRPr lang="ar-IQ" dirty="0"/>
          </a:p>
        </p:txBody>
      </p:sp>
      <p:sp>
        <p:nvSpPr>
          <p:cNvPr id="3" name="Content Placeholder 2"/>
          <p:cNvSpPr>
            <a:spLocks noGrp="1"/>
          </p:cNvSpPr>
          <p:nvPr>
            <p:ph idx="1"/>
          </p:nvPr>
        </p:nvSpPr>
        <p:spPr>
          <a:xfrm>
            <a:off x="381000" y="1600200"/>
            <a:ext cx="8458200" cy="4525963"/>
          </a:xfrm>
        </p:spPr>
        <p:txBody>
          <a:bodyPr>
            <a:normAutofit fontScale="70000" lnSpcReduction="20000"/>
          </a:bodyPr>
          <a:lstStyle/>
          <a:p>
            <a:pPr marL="85725" indent="-85725" algn="just" rtl="1">
              <a:lnSpc>
                <a:spcPct val="170000"/>
              </a:lnSpc>
              <a:buFontTx/>
              <a:buChar char="-"/>
            </a:pPr>
            <a:r>
              <a:rPr lang="ar-IQ" b="1" dirty="0" smtClean="0">
                <a:cs typeface="+mj-cs"/>
              </a:rPr>
              <a:t>موعد و طريقة الزراعة</a:t>
            </a:r>
          </a:p>
          <a:p>
            <a:pPr marL="85725" indent="-85725" algn="just" rtl="1">
              <a:lnSpc>
                <a:spcPct val="170000"/>
              </a:lnSpc>
              <a:buFontTx/>
              <a:buChar char="-"/>
            </a:pPr>
            <a:r>
              <a:rPr lang="ar-IQ" dirty="0" smtClean="0">
                <a:cs typeface="+mj-cs"/>
              </a:rPr>
              <a:t>تزرع </a:t>
            </a:r>
            <a:r>
              <a:rPr lang="ar-IQ" dirty="0">
                <a:cs typeface="+mj-cs"/>
              </a:rPr>
              <a:t>بذور القثاء ابتداءا من شهر آذار حتى نهاية شهر آب</a:t>
            </a:r>
            <a:r>
              <a:rPr lang="ar-IQ" dirty="0" smtClean="0">
                <a:cs typeface="+mj-cs"/>
              </a:rPr>
              <a:t>،</a:t>
            </a:r>
          </a:p>
          <a:p>
            <a:pPr marL="85725" indent="-85725" algn="just" rtl="1">
              <a:lnSpc>
                <a:spcPct val="170000"/>
              </a:lnSpc>
              <a:buFontTx/>
              <a:buChar char="-"/>
            </a:pPr>
            <a:r>
              <a:rPr lang="ar-IQ" dirty="0" smtClean="0">
                <a:cs typeface="+mj-cs"/>
              </a:rPr>
              <a:t> </a:t>
            </a:r>
            <a:r>
              <a:rPr lang="ar-IQ" dirty="0">
                <a:cs typeface="+mj-cs"/>
              </a:rPr>
              <a:t>يحتاج الدونم </a:t>
            </a:r>
            <a:r>
              <a:rPr lang="en-US" dirty="0">
                <a:cs typeface="+mj-cs"/>
              </a:rPr>
              <a:t>500</a:t>
            </a:r>
            <a:r>
              <a:rPr lang="ar-IQ" dirty="0">
                <a:cs typeface="+mj-cs"/>
              </a:rPr>
              <a:t> غم تزرع على مساطب بعرض مترين ومسافة </a:t>
            </a:r>
            <a:r>
              <a:rPr lang="en-US" dirty="0">
                <a:cs typeface="+mj-cs"/>
              </a:rPr>
              <a:t>30</a:t>
            </a:r>
            <a:r>
              <a:rPr lang="ar-IQ" dirty="0">
                <a:cs typeface="+mj-cs"/>
              </a:rPr>
              <a:t> سم بين حفرة واخرى, </a:t>
            </a:r>
            <a:endParaRPr lang="ar-IQ" dirty="0" smtClean="0">
              <a:cs typeface="+mj-cs"/>
            </a:endParaRPr>
          </a:p>
          <a:p>
            <a:pPr marL="85725" indent="-85725" algn="just" rtl="1">
              <a:lnSpc>
                <a:spcPct val="170000"/>
              </a:lnSpc>
              <a:buFontTx/>
              <a:buChar char="-"/>
            </a:pPr>
            <a:r>
              <a:rPr lang="ar-IQ" dirty="0" smtClean="0">
                <a:cs typeface="+mj-cs"/>
              </a:rPr>
              <a:t>يمكن </a:t>
            </a:r>
            <a:r>
              <a:rPr lang="ar-IQ" dirty="0">
                <a:cs typeface="+mj-cs"/>
              </a:rPr>
              <a:t>زراعته على حافات الانهار في الزراعة الصيفية </a:t>
            </a:r>
            <a:r>
              <a:rPr lang="ar-IQ" dirty="0" smtClean="0">
                <a:cs typeface="+mj-cs"/>
              </a:rPr>
              <a:t>المتأخرة،</a:t>
            </a:r>
          </a:p>
          <a:p>
            <a:pPr marL="85725" indent="-85725" algn="just" rtl="1">
              <a:lnSpc>
                <a:spcPct val="170000"/>
              </a:lnSpc>
              <a:buFontTx/>
              <a:buChar char="-"/>
            </a:pPr>
            <a:r>
              <a:rPr lang="ar-IQ" dirty="0" smtClean="0">
                <a:cs typeface="+mj-cs"/>
              </a:rPr>
              <a:t> </a:t>
            </a:r>
            <a:r>
              <a:rPr lang="ar-IQ" dirty="0">
                <a:cs typeface="+mj-cs"/>
              </a:rPr>
              <a:t>ويمكن زراعته ديما في شمال العراق بنفس طريقة زراعة البطيخ وخاصة في الموصل. </a:t>
            </a:r>
            <a:endParaRPr lang="en-US" dirty="0">
              <a:cs typeface="+mj-cs"/>
            </a:endParaRPr>
          </a:p>
          <a:p>
            <a:pPr marL="85725" indent="-85725" algn="just" rtl="1">
              <a:lnSpc>
                <a:spcPct val="170000"/>
              </a:lnSpc>
              <a:buNone/>
            </a:pPr>
            <a:r>
              <a:rPr lang="ar-IQ" b="1" dirty="0" smtClean="0">
                <a:cs typeface="+mj-cs"/>
              </a:rPr>
              <a:t>- التربة </a:t>
            </a:r>
            <a:r>
              <a:rPr lang="ar-IQ" b="1" dirty="0">
                <a:cs typeface="+mj-cs"/>
              </a:rPr>
              <a:t>المناسبة والتسميد وبقية عمليات الخدمة: </a:t>
            </a:r>
            <a:r>
              <a:rPr lang="ar-IQ" dirty="0">
                <a:cs typeface="+mj-cs"/>
              </a:rPr>
              <a:t>كما في </a:t>
            </a:r>
            <a:r>
              <a:rPr lang="ar-IQ" dirty="0" smtClean="0">
                <a:cs typeface="+mj-cs"/>
              </a:rPr>
              <a:t>الخيار.</a:t>
            </a:r>
            <a:r>
              <a:rPr lang="ar-IQ" b="1" dirty="0" smtClean="0">
                <a:cs typeface="+mj-cs"/>
              </a:rPr>
              <a:t> ..................... يتبع</a:t>
            </a:r>
            <a:endParaRPr lang="en-US" dirty="0">
              <a:cs typeface="+mj-cs"/>
            </a:endParaRPr>
          </a:p>
          <a:p>
            <a:pPr marL="357188" indent="-357188" algn="just" rtl="1">
              <a:buFontTx/>
              <a:buChar char="-"/>
            </a:pPr>
            <a:endParaRPr lang="ar-IQ" b="1" dirty="0" smtClean="0">
              <a:cs typeface="+mj-cs"/>
            </a:endParaRPr>
          </a:p>
        </p:txBody>
      </p:sp>
    </p:spTree>
    <p:extLst>
      <p:ext uri="{BB962C8B-B14F-4D97-AF65-F5344CB8AC3E}">
        <p14:creationId xmlns:p14="http://schemas.microsoft.com/office/powerpoint/2010/main" val="42781496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خيار القثاء</a:t>
            </a:r>
            <a:endParaRPr lang="ar-IQ" dirty="0"/>
          </a:p>
        </p:txBody>
      </p:sp>
      <p:sp>
        <p:nvSpPr>
          <p:cNvPr id="3" name="Content Placeholder 2"/>
          <p:cNvSpPr>
            <a:spLocks noGrp="1"/>
          </p:cNvSpPr>
          <p:nvPr>
            <p:ph idx="1"/>
          </p:nvPr>
        </p:nvSpPr>
        <p:spPr>
          <a:xfrm>
            <a:off x="381000" y="1600200"/>
            <a:ext cx="8458200" cy="4525963"/>
          </a:xfrm>
        </p:spPr>
        <p:txBody>
          <a:bodyPr>
            <a:normAutofit fontScale="77500" lnSpcReduction="20000"/>
          </a:bodyPr>
          <a:lstStyle/>
          <a:p>
            <a:pPr marL="85725" indent="-85725" algn="just" rtl="1">
              <a:lnSpc>
                <a:spcPct val="170000"/>
              </a:lnSpc>
              <a:buFontTx/>
              <a:buChar char="-"/>
            </a:pPr>
            <a:r>
              <a:rPr lang="ar-IQ" b="1" dirty="0" smtClean="0">
                <a:cs typeface="+mj-cs"/>
              </a:rPr>
              <a:t>النضج و الحصاد</a:t>
            </a:r>
          </a:p>
          <a:p>
            <a:pPr marL="85725" indent="-85725" algn="just" rtl="1">
              <a:lnSpc>
                <a:spcPct val="170000"/>
              </a:lnSpc>
              <a:buFontTx/>
              <a:buChar char="-"/>
            </a:pPr>
            <a:r>
              <a:rPr lang="ar-IQ" dirty="0">
                <a:cs typeface="+mj-cs"/>
              </a:rPr>
              <a:t>تنضج الثمار بعد </a:t>
            </a:r>
            <a:r>
              <a:rPr lang="en-US" dirty="0">
                <a:cs typeface="+mj-cs"/>
              </a:rPr>
              <a:t>50</a:t>
            </a:r>
            <a:r>
              <a:rPr lang="ar-IQ" dirty="0">
                <a:cs typeface="+mj-cs"/>
              </a:rPr>
              <a:t> – </a:t>
            </a:r>
            <a:r>
              <a:rPr lang="en-US" dirty="0">
                <a:cs typeface="+mj-cs"/>
              </a:rPr>
              <a:t>60</a:t>
            </a:r>
            <a:r>
              <a:rPr lang="ar-IQ" dirty="0">
                <a:cs typeface="+mj-cs"/>
              </a:rPr>
              <a:t> يوما من الزراعة وتجمع مرتين بالاسبوع وتجنى بعد وصولها الى الحجم المناسب </a:t>
            </a:r>
            <a:r>
              <a:rPr lang="ar-IQ" dirty="0" smtClean="0">
                <a:cs typeface="+mj-cs"/>
              </a:rPr>
              <a:t>للصنف</a:t>
            </a:r>
          </a:p>
          <a:p>
            <a:pPr marL="85725" indent="-85725" algn="just" rtl="1">
              <a:lnSpc>
                <a:spcPct val="170000"/>
              </a:lnSpc>
              <a:buFontTx/>
              <a:buChar char="-"/>
            </a:pPr>
            <a:r>
              <a:rPr lang="ar-IQ" dirty="0" smtClean="0">
                <a:cs typeface="+mj-cs"/>
              </a:rPr>
              <a:t> </a:t>
            </a:r>
            <a:r>
              <a:rPr lang="ar-IQ" dirty="0">
                <a:cs typeface="+mj-cs"/>
              </a:rPr>
              <a:t>وقد تنتج بعض النباتات ثمارا ذات طعم مر سببه وجود مادة قلوية تنتجها بعض الجينات, </a:t>
            </a:r>
            <a:endParaRPr lang="ar-IQ" dirty="0" smtClean="0">
              <a:cs typeface="+mj-cs"/>
            </a:endParaRPr>
          </a:p>
          <a:p>
            <a:pPr marL="85725" indent="-85725" algn="just" rtl="1">
              <a:lnSpc>
                <a:spcPct val="170000"/>
              </a:lnSpc>
              <a:buFontTx/>
              <a:buChar char="-"/>
            </a:pPr>
            <a:r>
              <a:rPr lang="ar-IQ" dirty="0" smtClean="0">
                <a:cs typeface="+mj-cs"/>
              </a:rPr>
              <a:t>كما </a:t>
            </a:r>
            <a:r>
              <a:rPr lang="ar-IQ" dirty="0">
                <a:cs typeface="+mj-cs"/>
              </a:rPr>
              <a:t>قد تظهر هذه الصفة نتيجة تعطيش النباتات, </a:t>
            </a:r>
            <a:endParaRPr lang="ar-IQ" dirty="0" smtClean="0">
              <a:cs typeface="+mj-cs"/>
            </a:endParaRPr>
          </a:p>
          <a:p>
            <a:pPr marL="85725" indent="-85725" algn="just" rtl="1">
              <a:lnSpc>
                <a:spcPct val="170000"/>
              </a:lnSpc>
              <a:buFontTx/>
              <a:buChar char="-"/>
            </a:pPr>
            <a:r>
              <a:rPr lang="ar-IQ" dirty="0" smtClean="0">
                <a:cs typeface="+mj-cs"/>
              </a:rPr>
              <a:t>ويجب </a:t>
            </a:r>
            <a:r>
              <a:rPr lang="ar-IQ" dirty="0">
                <a:cs typeface="+mj-cs"/>
              </a:rPr>
              <a:t>استبعاد مثل هذه الثمار عند الجني او الاستهلاك. </a:t>
            </a:r>
            <a:r>
              <a:rPr lang="ar-IQ" dirty="0" smtClean="0">
                <a:cs typeface="+mj-cs"/>
              </a:rPr>
              <a:t>........................ يتبع</a:t>
            </a:r>
            <a:endParaRPr lang="ar-IQ" b="1" dirty="0" smtClean="0">
              <a:cs typeface="+mj-cs"/>
            </a:endParaRPr>
          </a:p>
          <a:p>
            <a:pPr marL="357188" indent="-357188" algn="just" rtl="1">
              <a:buFontTx/>
              <a:buChar char="-"/>
            </a:pPr>
            <a:endParaRPr lang="ar-IQ" b="1" dirty="0" smtClean="0">
              <a:cs typeface="+mj-cs"/>
            </a:endParaRPr>
          </a:p>
        </p:txBody>
      </p:sp>
    </p:spTree>
    <p:extLst>
      <p:ext uri="{BB962C8B-B14F-4D97-AF65-F5344CB8AC3E}">
        <p14:creationId xmlns:p14="http://schemas.microsoft.com/office/powerpoint/2010/main" val="3741068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77500" lnSpcReduction="20000"/>
          </a:bodyPr>
          <a:lstStyle/>
          <a:p>
            <a:pPr marL="0" indent="0" algn="just" rtl="1">
              <a:lnSpc>
                <a:spcPct val="150000"/>
              </a:lnSpc>
              <a:buNone/>
            </a:pPr>
            <a:r>
              <a:rPr lang="ar-IQ" b="1" dirty="0" smtClean="0">
                <a:cs typeface="+mj-cs"/>
              </a:rPr>
              <a:t>- التربة </a:t>
            </a:r>
            <a:r>
              <a:rPr lang="ar-IQ" b="1" dirty="0">
                <a:cs typeface="+mj-cs"/>
              </a:rPr>
              <a:t>المناسبة</a:t>
            </a:r>
            <a:endParaRPr lang="en-US" dirty="0">
              <a:cs typeface="+mj-cs"/>
            </a:endParaRPr>
          </a:p>
          <a:p>
            <a:pPr marL="85725" indent="-85725" algn="just" rtl="1">
              <a:lnSpc>
                <a:spcPct val="170000"/>
              </a:lnSpc>
              <a:buFontTx/>
              <a:buChar char="-"/>
            </a:pPr>
            <a:r>
              <a:rPr lang="ar-IQ" dirty="0" smtClean="0">
                <a:cs typeface="+mj-cs"/>
              </a:rPr>
              <a:t>يجب </a:t>
            </a:r>
            <a:r>
              <a:rPr lang="ar-IQ" dirty="0">
                <a:cs typeface="+mj-cs"/>
              </a:rPr>
              <a:t>تجنب الزراعة في الترب الثقيلة الا اذا كانت جيدة الصرف وكذلك الترب الملحية والكلسية وافضلها الرملية والمزيجية التي تكون خصبة وجيدة الصرف، </a:t>
            </a:r>
            <a:endParaRPr lang="ar-IQ" dirty="0" smtClean="0">
              <a:cs typeface="+mj-cs"/>
            </a:endParaRPr>
          </a:p>
          <a:p>
            <a:pPr marL="85725" indent="-85725" algn="just" rtl="1">
              <a:lnSpc>
                <a:spcPct val="170000"/>
              </a:lnSpc>
              <a:buFontTx/>
              <a:buChar char="-"/>
            </a:pPr>
            <a:r>
              <a:rPr lang="ar-IQ" dirty="0" smtClean="0">
                <a:cs typeface="+mj-cs"/>
              </a:rPr>
              <a:t>النباتات </a:t>
            </a:r>
            <a:r>
              <a:rPr lang="ar-IQ" dirty="0">
                <a:cs typeface="+mj-cs"/>
              </a:rPr>
              <a:t>تقاوم حموضة التربة الى حد </a:t>
            </a:r>
            <a:r>
              <a:rPr lang="en-US" dirty="0">
                <a:cs typeface="+mj-cs"/>
              </a:rPr>
              <a:t>pH</a:t>
            </a:r>
            <a:r>
              <a:rPr lang="ar-IQ" dirty="0">
                <a:cs typeface="+mj-cs"/>
              </a:rPr>
              <a:t> (</a:t>
            </a:r>
            <a:r>
              <a:rPr lang="en-US" dirty="0">
                <a:cs typeface="+mj-cs"/>
              </a:rPr>
              <a:t>5</a:t>
            </a:r>
            <a:r>
              <a:rPr lang="ar-IQ" dirty="0">
                <a:cs typeface="+mj-cs"/>
              </a:rPr>
              <a:t>) الا ان أفضل </a:t>
            </a:r>
            <a:r>
              <a:rPr lang="en-US" dirty="0">
                <a:cs typeface="+mj-cs"/>
              </a:rPr>
              <a:t>pH</a:t>
            </a:r>
            <a:r>
              <a:rPr lang="ar-IQ" dirty="0">
                <a:cs typeface="+mj-cs"/>
              </a:rPr>
              <a:t> هو الذي يتراوح بين </a:t>
            </a:r>
            <a:r>
              <a:rPr lang="en-US" dirty="0">
                <a:cs typeface="+mj-cs"/>
              </a:rPr>
              <a:t>6.5 – 5.5</a:t>
            </a:r>
            <a:r>
              <a:rPr lang="ar-IQ" dirty="0">
                <a:cs typeface="+mj-cs"/>
              </a:rPr>
              <a:t> </a:t>
            </a:r>
            <a:endParaRPr lang="ar-IQ" dirty="0" smtClean="0">
              <a:cs typeface="+mj-cs"/>
            </a:endParaRPr>
          </a:p>
          <a:p>
            <a:pPr marL="85725" indent="-85725" algn="just" rtl="1">
              <a:lnSpc>
                <a:spcPct val="170000"/>
              </a:lnSpc>
              <a:buFontTx/>
              <a:buChar char="-"/>
            </a:pPr>
            <a:r>
              <a:rPr lang="ar-IQ" dirty="0" smtClean="0">
                <a:cs typeface="+mj-cs"/>
              </a:rPr>
              <a:t>كما </a:t>
            </a:r>
            <a:r>
              <a:rPr lang="ar-IQ" dirty="0">
                <a:cs typeface="+mj-cs"/>
              </a:rPr>
              <a:t>يفضل أضافة مادة اللايم </a:t>
            </a:r>
            <a:r>
              <a:rPr lang="en-US" dirty="0">
                <a:cs typeface="+mj-cs"/>
              </a:rPr>
              <a:t>Lime</a:t>
            </a:r>
            <a:r>
              <a:rPr lang="ar-IQ" dirty="0">
                <a:cs typeface="+mj-cs"/>
              </a:rPr>
              <a:t> ( كاربونات أو أوكسيد الكالسيوم) عندما تكون التربة عالية الحموضة</a:t>
            </a:r>
            <a:r>
              <a:rPr lang="ar-IQ" dirty="0" smtClean="0">
                <a:cs typeface="+mj-cs"/>
              </a:rPr>
              <a:t>................................... يتبع</a:t>
            </a:r>
            <a:endParaRPr lang="en-US" dirty="0">
              <a:cs typeface="+mj-cs"/>
            </a:endParaRPr>
          </a:p>
        </p:txBody>
      </p:sp>
    </p:spTree>
    <p:extLst>
      <p:ext uri="{BB962C8B-B14F-4D97-AF65-F5344CB8AC3E}">
        <p14:creationId xmlns:p14="http://schemas.microsoft.com/office/powerpoint/2010/main" val="39408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a:t>العائلة </a:t>
            </a:r>
            <a:r>
              <a:rPr lang="ar-IQ" b="1" dirty="0" smtClean="0"/>
              <a:t>القرعية</a:t>
            </a:r>
            <a:br>
              <a:rPr lang="ar-IQ" b="1" dirty="0" smtClean="0"/>
            </a:br>
            <a:r>
              <a:rPr lang="en-US" b="1" dirty="0"/>
              <a:t>Gourd Family or </a:t>
            </a:r>
            <a:r>
              <a:rPr lang="en-US" b="1" dirty="0" err="1"/>
              <a:t>Cucurbitaceae</a:t>
            </a:r>
            <a:endParaRPr lang="ar-IQ" dirty="0"/>
          </a:p>
        </p:txBody>
      </p:sp>
      <p:sp>
        <p:nvSpPr>
          <p:cNvPr id="3" name="Subtitle 2"/>
          <p:cNvSpPr>
            <a:spLocks noGrp="1"/>
          </p:cNvSpPr>
          <p:nvPr>
            <p:ph type="subTitle" idx="1"/>
          </p:nvPr>
        </p:nvSpPr>
        <p:spPr/>
        <p:txBody>
          <a:bodyPr>
            <a:normAutofit fontScale="85000" lnSpcReduction="20000"/>
          </a:bodyPr>
          <a:lstStyle/>
          <a:p>
            <a:pPr rtl="1">
              <a:lnSpc>
                <a:spcPct val="120000"/>
              </a:lnSpc>
              <a:spcBef>
                <a:spcPts val="0"/>
              </a:spcBef>
            </a:pPr>
            <a:r>
              <a:rPr lang="ar-IQ" b="1" dirty="0" smtClean="0"/>
              <a:t>القرع العناكي</a:t>
            </a:r>
            <a:endParaRPr lang="en-US" dirty="0"/>
          </a:p>
          <a:p>
            <a:pPr rtl="1">
              <a:lnSpc>
                <a:spcPct val="120000"/>
              </a:lnSpc>
              <a:spcBef>
                <a:spcPts val="0"/>
              </a:spcBef>
            </a:pPr>
            <a:r>
              <a:rPr lang="ar-IQ" b="1" dirty="0"/>
              <a:t>الاسم الانكليزي </a:t>
            </a:r>
            <a:r>
              <a:rPr lang="en-US" b="1" dirty="0"/>
              <a:t>Bottle </a:t>
            </a:r>
            <a:r>
              <a:rPr lang="en-US" b="1" dirty="0" smtClean="0"/>
              <a:t>gourd</a:t>
            </a:r>
            <a:endParaRPr lang="ar-IQ" b="1" dirty="0" smtClean="0"/>
          </a:p>
          <a:p>
            <a:pPr rtl="1">
              <a:lnSpc>
                <a:spcPct val="120000"/>
              </a:lnSpc>
              <a:spcBef>
                <a:spcPts val="0"/>
              </a:spcBef>
            </a:pPr>
            <a:r>
              <a:rPr lang="ar-IQ" b="1" dirty="0" smtClean="0"/>
              <a:t>الاسم </a:t>
            </a:r>
            <a:r>
              <a:rPr lang="ar-IQ" b="1" dirty="0"/>
              <a:t>العلمي </a:t>
            </a:r>
            <a:r>
              <a:rPr lang="en-US" b="1" i="1" dirty="0" err="1"/>
              <a:t>Lagenaria</a:t>
            </a:r>
            <a:r>
              <a:rPr lang="en-US" b="1" i="1" dirty="0"/>
              <a:t> </a:t>
            </a:r>
            <a:r>
              <a:rPr lang="en-US" b="1" i="1" dirty="0" smtClean="0"/>
              <a:t> </a:t>
            </a:r>
            <a:r>
              <a:rPr lang="en-US" b="1" i="1" dirty="0" err="1" smtClean="0"/>
              <a:t>siceraria</a:t>
            </a:r>
            <a:r>
              <a:rPr lang="ar-IQ" sz="2400" dirty="0" smtClean="0"/>
              <a:t> </a:t>
            </a:r>
          </a:p>
          <a:p>
            <a:pPr algn="l" rtl="1">
              <a:lnSpc>
                <a:spcPct val="120000"/>
              </a:lnSpc>
              <a:spcBef>
                <a:spcPts val="0"/>
              </a:spcBef>
            </a:pPr>
            <a:r>
              <a:rPr lang="ar-IQ" sz="2400" dirty="0" smtClean="0"/>
              <a:t>م</a:t>
            </a:r>
            <a:r>
              <a:rPr lang="en-US" sz="2400" dirty="0" smtClean="0"/>
              <a:t>6</a:t>
            </a:r>
            <a:r>
              <a:rPr lang="ar-IQ" sz="2400" dirty="0" smtClean="0"/>
              <a:t> الثلاثاء </a:t>
            </a:r>
            <a:r>
              <a:rPr lang="en-US" sz="2400" dirty="0" smtClean="0"/>
              <a:t>5</a:t>
            </a:r>
            <a:r>
              <a:rPr lang="ar-IQ" sz="2400" dirty="0" smtClean="0"/>
              <a:t>/ </a:t>
            </a:r>
            <a:r>
              <a:rPr lang="en-US" sz="2400" dirty="0" smtClean="0"/>
              <a:t>4</a:t>
            </a:r>
            <a:r>
              <a:rPr lang="ar-IQ" sz="2400" dirty="0" smtClean="0"/>
              <a:t>/ </a:t>
            </a:r>
            <a:r>
              <a:rPr lang="en-US" sz="2400" dirty="0" smtClean="0"/>
              <a:t>2022</a:t>
            </a:r>
            <a:endParaRPr lang="ar-IQ" sz="2400" dirty="0"/>
          </a:p>
          <a:p>
            <a:endParaRPr lang="ar-IQ" dirty="0"/>
          </a:p>
        </p:txBody>
      </p:sp>
      <p:pic>
        <p:nvPicPr>
          <p:cNvPr id="4" name="صورة 1"/>
          <p:cNvPicPr/>
          <p:nvPr/>
        </p:nvPicPr>
        <p:blipFill>
          <a:blip r:embed="rId2" cstate="print">
            <a:extLst>
              <a:ext uri="{28A0092B-C50C-407E-A947-70E740481C1C}">
                <a14:useLocalDpi xmlns:a14="http://schemas.microsoft.com/office/drawing/2010/main" val="0"/>
              </a:ext>
            </a:extLst>
          </a:blip>
          <a:stretch>
            <a:fillRect/>
          </a:stretch>
        </p:blipFill>
        <p:spPr>
          <a:xfrm>
            <a:off x="4571999" y="533400"/>
            <a:ext cx="624205" cy="619125"/>
          </a:xfrm>
          <a:prstGeom prst="rect">
            <a:avLst/>
          </a:prstGeom>
        </p:spPr>
      </p:pic>
      <p:pic>
        <p:nvPicPr>
          <p:cNvPr id="5" name="Picture 4"/>
          <p:cNvPicPr/>
          <p:nvPr/>
        </p:nvPicPr>
        <p:blipFill rotWithShape="1">
          <a:blip r:embed="rId3" cstate="print">
            <a:extLst>
              <a:ext uri="{28A0092B-C50C-407E-A947-70E740481C1C}">
                <a14:useLocalDpi xmlns:a14="http://schemas.microsoft.com/office/drawing/2010/main" val="0"/>
              </a:ext>
            </a:extLst>
          </a:blip>
          <a:srcRect l="13453" t="8939" r="9417" b="17044"/>
          <a:stretch/>
        </p:blipFill>
        <p:spPr bwMode="auto">
          <a:xfrm>
            <a:off x="3684270" y="533400"/>
            <a:ext cx="591820" cy="713105"/>
          </a:xfrm>
          <a:prstGeom prst="rect">
            <a:avLst/>
          </a:prstGeom>
          <a:ln>
            <a:noFill/>
          </a:ln>
          <a:extLst>
            <a:ext uri="{53640926-AAD7-44D8-BBD7-CCE9431645EC}">
              <a14:shadowObscured xmlns:a14="http://schemas.microsoft.com/office/drawing/2010/main"/>
            </a:ext>
          </a:extLst>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457200"/>
            <a:ext cx="1079500" cy="1079500"/>
          </a:xfrm>
          <a:prstGeom prst="rect">
            <a:avLst/>
          </a:prstGeom>
          <a:noFill/>
          <a:ln>
            <a:noFill/>
          </a:ln>
        </p:spPr>
      </p:pic>
    </p:spTree>
    <p:extLst>
      <p:ext uri="{BB962C8B-B14F-4D97-AF65-F5344CB8AC3E}">
        <p14:creationId xmlns:p14="http://schemas.microsoft.com/office/powerpoint/2010/main" val="15899691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القرع العناكي</a:t>
            </a:r>
            <a:endParaRPr lang="ar-IQ" sz="3200" dirty="0"/>
          </a:p>
        </p:txBody>
      </p:sp>
      <p:sp>
        <p:nvSpPr>
          <p:cNvPr id="3" name="Content Placeholder 2"/>
          <p:cNvSpPr>
            <a:spLocks noGrp="1"/>
          </p:cNvSpPr>
          <p:nvPr>
            <p:ph idx="1"/>
          </p:nvPr>
        </p:nvSpPr>
        <p:spPr>
          <a:xfrm>
            <a:off x="457200" y="1219200"/>
            <a:ext cx="8305800" cy="5257800"/>
          </a:xfrm>
        </p:spPr>
        <p:txBody>
          <a:bodyPr>
            <a:normAutofit fontScale="85000" lnSpcReduction="20000"/>
          </a:bodyPr>
          <a:lstStyle/>
          <a:p>
            <a:pPr marL="85725" indent="-85725" algn="just" rtl="1">
              <a:lnSpc>
                <a:spcPct val="170000"/>
              </a:lnSpc>
              <a:buFontTx/>
              <a:buChar char="-"/>
            </a:pPr>
            <a:r>
              <a:rPr lang="ar-IQ" b="1" dirty="0" smtClean="0">
                <a:cs typeface="+mj-cs"/>
              </a:rPr>
              <a:t>تعريف بالمحصول</a:t>
            </a:r>
          </a:p>
          <a:p>
            <a:pPr marL="85725" indent="-85725" algn="just" rtl="1">
              <a:lnSpc>
                <a:spcPct val="160000"/>
              </a:lnSpc>
              <a:buFontTx/>
              <a:buChar char="-"/>
            </a:pPr>
            <a:r>
              <a:rPr lang="ar-IQ" dirty="0" smtClean="0">
                <a:cs typeface="+mj-cs"/>
              </a:rPr>
              <a:t>من </a:t>
            </a:r>
            <a:r>
              <a:rPr lang="ar-IQ" dirty="0">
                <a:cs typeface="+mj-cs"/>
              </a:rPr>
              <a:t>الخضراوات التي تزرع على نطاق محدود في العراق اثناء </a:t>
            </a:r>
            <a:r>
              <a:rPr lang="ar-IQ" dirty="0" smtClean="0">
                <a:cs typeface="+mj-cs"/>
              </a:rPr>
              <a:t>الصيف،</a:t>
            </a:r>
          </a:p>
          <a:p>
            <a:pPr marL="85725" indent="-85725" algn="just" rtl="1">
              <a:lnSpc>
                <a:spcPct val="160000"/>
              </a:lnSpc>
              <a:buFontTx/>
              <a:buChar char="-"/>
            </a:pPr>
            <a:r>
              <a:rPr lang="ar-IQ" dirty="0" smtClean="0">
                <a:cs typeface="+mj-cs"/>
              </a:rPr>
              <a:t>واهم </a:t>
            </a:r>
            <a:r>
              <a:rPr lang="ar-IQ" dirty="0">
                <a:cs typeface="+mj-cs"/>
              </a:rPr>
              <a:t>ما يميزه ان ازهاره تعقد تحت درجات الحرارة المرتفعة خلال الصيف </a:t>
            </a:r>
            <a:endParaRPr lang="ar-IQ" dirty="0" smtClean="0">
              <a:cs typeface="+mj-cs"/>
            </a:endParaRPr>
          </a:p>
          <a:p>
            <a:pPr marL="85725" indent="-85725" algn="just" rtl="1">
              <a:lnSpc>
                <a:spcPct val="160000"/>
              </a:lnSpc>
              <a:buFontTx/>
              <a:buChar char="-"/>
            </a:pPr>
            <a:r>
              <a:rPr lang="ar-IQ" dirty="0" smtClean="0">
                <a:cs typeface="+mj-cs"/>
              </a:rPr>
              <a:t>وتنضج </a:t>
            </a:r>
            <a:r>
              <a:rPr lang="ar-IQ" dirty="0">
                <a:cs typeface="+mj-cs"/>
              </a:rPr>
              <a:t>ثماره في الوقت الذي لاتتوفر فيه ثمار قرع الكوسة في </a:t>
            </a:r>
            <a:r>
              <a:rPr lang="ar-IQ" dirty="0" smtClean="0">
                <a:cs typeface="+mj-cs"/>
              </a:rPr>
              <a:t>السوق،</a:t>
            </a:r>
          </a:p>
          <a:p>
            <a:pPr marL="85725" indent="-85725" algn="just" rtl="1">
              <a:lnSpc>
                <a:spcPct val="160000"/>
              </a:lnSpc>
              <a:buFontTx/>
              <a:buChar char="-"/>
            </a:pPr>
            <a:r>
              <a:rPr lang="ar-IQ" dirty="0" smtClean="0">
                <a:cs typeface="+mj-cs"/>
              </a:rPr>
              <a:t>تزرع </a:t>
            </a:r>
            <a:r>
              <a:rPr lang="ar-IQ" dirty="0">
                <a:cs typeface="+mj-cs"/>
              </a:rPr>
              <a:t>البذور مباشرة في التربة على مساطب عرضها </a:t>
            </a:r>
            <a:r>
              <a:rPr lang="en-US" dirty="0">
                <a:cs typeface="+mj-cs"/>
              </a:rPr>
              <a:t>3</a:t>
            </a:r>
            <a:r>
              <a:rPr lang="ar-IQ" dirty="0">
                <a:cs typeface="+mj-cs"/>
              </a:rPr>
              <a:t> – </a:t>
            </a:r>
            <a:r>
              <a:rPr lang="en-US" dirty="0">
                <a:cs typeface="+mj-cs"/>
              </a:rPr>
              <a:t>4</a:t>
            </a:r>
            <a:r>
              <a:rPr lang="ar-IQ" dirty="0">
                <a:cs typeface="+mj-cs"/>
              </a:rPr>
              <a:t> م وعلى جهة واحدة من المسطبة والمسافة بين النباتات حوالي متر واحد</a:t>
            </a:r>
            <a:r>
              <a:rPr lang="ar-IQ" dirty="0" smtClean="0">
                <a:cs typeface="+mj-cs"/>
              </a:rPr>
              <a:t>،</a:t>
            </a:r>
          </a:p>
          <a:p>
            <a:pPr marL="85725" indent="-85725" algn="just" rtl="1">
              <a:lnSpc>
                <a:spcPct val="160000"/>
              </a:lnSpc>
              <a:buFontTx/>
              <a:buChar char="-"/>
            </a:pPr>
            <a:r>
              <a:rPr lang="ar-IQ" dirty="0" smtClean="0">
                <a:cs typeface="+mj-cs"/>
              </a:rPr>
              <a:t>بقية </a:t>
            </a:r>
            <a:r>
              <a:rPr lang="ar-IQ" dirty="0">
                <a:cs typeface="+mj-cs"/>
              </a:rPr>
              <a:t>العمليلت مشابه لما في قرع </a:t>
            </a:r>
            <a:r>
              <a:rPr lang="ar-IQ" dirty="0" smtClean="0">
                <a:cs typeface="+mj-cs"/>
              </a:rPr>
              <a:t>الكوسة. </a:t>
            </a:r>
          </a:p>
          <a:p>
            <a:pPr marL="0" indent="0" algn="ctr" rtl="1">
              <a:lnSpc>
                <a:spcPct val="110000"/>
              </a:lnSpc>
              <a:buNone/>
            </a:pPr>
            <a:r>
              <a:rPr lang="ar-IQ" dirty="0" smtClean="0">
                <a:cs typeface="+mj-cs"/>
              </a:rPr>
              <a:t>**********************************************</a:t>
            </a:r>
          </a:p>
          <a:p>
            <a:pPr marL="85725" indent="-85725" algn="just" rtl="1">
              <a:lnSpc>
                <a:spcPct val="170000"/>
              </a:lnSpc>
              <a:buFontTx/>
              <a:buChar char="-"/>
            </a:pPr>
            <a:endParaRPr lang="ar-IQ" dirty="0" smtClean="0">
              <a:cs typeface="+mj-cs"/>
            </a:endParaRPr>
          </a:p>
          <a:p>
            <a:pPr marL="85725" indent="-85725" algn="just" rtl="1">
              <a:lnSpc>
                <a:spcPct val="170000"/>
              </a:lnSpc>
              <a:buFontTx/>
              <a:buChar char="-"/>
            </a:pPr>
            <a:endParaRPr lang="en-US" dirty="0">
              <a:cs typeface="+mj-cs"/>
            </a:endParaRPr>
          </a:p>
          <a:p>
            <a:pPr algn="just" rtl="1">
              <a:buFontTx/>
              <a:buChar char="-"/>
            </a:pPr>
            <a:endParaRPr lang="ar-IQ" dirty="0">
              <a:cs typeface="+mj-cs"/>
            </a:endParaRPr>
          </a:p>
        </p:txBody>
      </p:sp>
    </p:spTree>
    <p:extLst>
      <p:ext uri="{BB962C8B-B14F-4D97-AF65-F5344CB8AC3E}">
        <p14:creationId xmlns:p14="http://schemas.microsoft.com/office/powerpoint/2010/main" val="1188672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62500" lnSpcReduction="20000"/>
          </a:bodyPr>
          <a:lstStyle/>
          <a:p>
            <a:pPr marL="0" indent="0" algn="just" rtl="1">
              <a:lnSpc>
                <a:spcPct val="170000"/>
              </a:lnSpc>
              <a:buNone/>
            </a:pPr>
            <a:r>
              <a:rPr lang="ar-IQ" b="1" dirty="0" smtClean="0">
                <a:cs typeface="+mj-cs"/>
              </a:rPr>
              <a:t>- التسميــــــد</a:t>
            </a:r>
            <a:endParaRPr lang="en-US" dirty="0">
              <a:cs typeface="+mj-cs"/>
            </a:endParaRPr>
          </a:p>
          <a:p>
            <a:pPr marL="85725" indent="-85725" algn="just" rtl="1">
              <a:lnSpc>
                <a:spcPct val="170000"/>
              </a:lnSpc>
              <a:buFontTx/>
              <a:buChar char="-"/>
            </a:pPr>
            <a:r>
              <a:rPr lang="ar-IQ" sz="3800" dirty="0" smtClean="0">
                <a:cs typeface="+mj-cs"/>
              </a:rPr>
              <a:t>تضاف </a:t>
            </a:r>
            <a:r>
              <a:rPr lang="ar-IQ" sz="3800" dirty="0">
                <a:cs typeface="+mj-cs"/>
              </a:rPr>
              <a:t>الاسمدة العضوية لتحسين خواص التربة وتعتمد </a:t>
            </a:r>
            <a:r>
              <a:rPr lang="ar-IQ" sz="3800" dirty="0" smtClean="0">
                <a:cs typeface="+mj-cs"/>
              </a:rPr>
              <a:t>اضافتها على </a:t>
            </a:r>
            <a:r>
              <a:rPr lang="ar-IQ" sz="3800" dirty="0">
                <a:cs typeface="+mj-cs"/>
              </a:rPr>
              <a:t>نوعية وخصوبة  التربة، </a:t>
            </a:r>
            <a:endParaRPr lang="ar-IQ" sz="3800" dirty="0" smtClean="0">
              <a:cs typeface="+mj-cs"/>
            </a:endParaRPr>
          </a:p>
          <a:p>
            <a:pPr marL="85725" indent="-85725" algn="just" rtl="1">
              <a:lnSpc>
                <a:spcPct val="170000"/>
              </a:lnSpc>
              <a:buFontTx/>
              <a:buChar char="-"/>
            </a:pPr>
            <a:r>
              <a:rPr lang="ar-IQ" sz="3800" dirty="0" smtClean="0">
                <a:cs typeface="+mj-cs"/>
              </a:rPr>
              <a:t>يحتاج </a:t>
            </a:r>
            <a:r>
              <a:rPr lang="ar-IQ" sz="3800" dirty="0">
                <a:cs typeface="+mj-cs"/>
              </a:rPr>
              <a:t>النبات الى </a:t>
            </a:r>
            <a:r>
              <a:rPr lang="en-US" sz="3800" dirty="0">
                <a:cs typeface="+mj-cs"/>
              </a:rPr>
              <a:t>50</a:t>
            </a:r>
            <a:r>
              <a:rPr lang="ar-IQ" sz="3800" dirty="0">
                <a:cs typeface="+mj-cs"/>
              </a:rPr>
              <a:t> كغم / دونم كبريتات الامونيوم و </a:t>
            </a:r>
            <a:r>
              <a:rPr lang="en-US" sz="3800" dirty="0">
                <a:cs typeface="+mj-cs"/>
              </a:rPr>
              <a:t> 50</a:t>
            </a:r>
            <a:r>
              <a:rPr lang="ar-IQ" sz="3800" dirty="0">
                <a:cs typeface="+mj-cs"/>
              </a:rPr>
              <a:t>كغم / دونم سوبرفوسفات ثلاثي تضاف على </a:t>
            </a:r>
            <a:r>
              <a:rPr lang="ar-IQ" sz="3800" dirty="0" smtClean="0">
                <a:cs typeface="+mj-cs"/>
              </a:rPr>
              <a:t>دفعتين</a:t>
            </a:r>
          </a:p>
          <a:p>
            <a:pPr marL="85725" indent="-85725" algn="just" rtl="1">
              <a:lnSpc>
                <a:spcPct val="170000"/>
              </a:lnSpc>
              <a:buFontTx/>
              <a:buChar char="-"/>
            </a:pPr>
            <a:r>
              <a:rPr lang="ar-IQ" sz="3800" dirty="0" smtClean="0">
                <a:cs typeface="+mj-cs"/>
              </a:rPr>
              <a:t> </a:t>
            </a:r>
            <a:r>
              <a:rPr lang="ar-IQ" sz="3800" dirty="0">
                <a:cs typeface="+mj-cs"/>
              </a:rPr>
              <a:t>الاولى يضاف فيها السماد الفسفوري ونصف السماد النتروجيني بعد أسبوعين من الانبات ويضاف النصف الثاني من السماد النتروجيني عند بدء التزهير، </a:t>
            </a:r>
            <a:endParaRPr lang="ar-IQ" sz="3800" dirty="0" smtClean="0">
              <a:cs typeface="+mj-cs"/>
            </a:endParaRPr>
          </a:p>
        </p:txBody>
      </p:sp>
    </p:spTree>
    <p:extLst>
      <p:ext uri="{BB962C8B-B14F-4D97-AF65-F5344CB8AC3E}">
        <p14:creationId xmlns:p14="http://schemas.microsoft.com/office/powerpoint/2010/main" val="1334126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55000" lnSpcReduction="20000"/>
          </a:bodyPr>
          <a:lstStyle/>
          <a:p>
            <a:pPr marL="0" indent="0" algn="just" rtl="1">
              <a:lnSpc>
                <a:spcPct val="170000"/>
              </a:lnSpc>
              <a:buNone/>
            </a:pPr>
            <a:r>
              <a:rPr lang="ar-IQ" b="1" dirty="0" smtClean="0">
                <a:cs typeface="+mj-cs"/>
              </a:rPr>
              <a:t>- التسميــــــد</a:t>
            </a:r>
            <a:endParaRPr lang="en-US" dirty="0">
              <a:cs typeface="+mj-cs"/>
            </a:endParaRPr>
          </a:p>
          <a:p>
            <a:pPr marL="85725" indent="-85725" algn="just" rtl="1">
              <a:lnSpc>
                <a:spcPct val="170000"/>
              </a:lnSpc>
              <a:buFontTx/>
              <a:buChar char="-"/>
            </a:pPr>
            <a:r>
              <a:rPr lang="ar-IQ" sz="3800" dirty="0" smtClean="0">
                <a:cs typeface="+mj-cs"/>
              </a:rPr>
              <a:t>يوضع </a:t>
            </a:r>
            <a:r>
              <a:rPr lang="ar-IQ" sz="3800" dirty="0">
                <a:cs typeface="+mj-cs"/>
              </a:rPr>
              <a:t>السماد بطريقة التلقيم (في حفر الى جانب كل نبات) ويغطى بالتراب وتصدر النباتات ثم تسقى</a:t>
            </a:r>
            <a:r>
              <a:rPr lang="ar-IQ" sz="3800" dirty="0" smtClean="0">
                <a:cs typeface="+mj-cs"/>
              </a:rPr>
              <a:t>،</a:t>
            </a:r>
          </a:p>
          <a:p>
            <a:pPr marL="85725" indent="-85725" algn="just" rtl="1">
              <a:lnSpc>
                <a:spcPct val="170000"/>
              </a:lnSpc>
              <a:buFontTx/>
              <a:buChar char="-"/>
            </a:pPr>
            <a:r>
              <a:rPr lang="ar-IQ" sz="3800" dirty="0" smtClean="0">
                <a:cs typeface="+mj-cs"/>
              </a:rPr>
              <a:t> </a:t>
            </a:r>
            <a:r>
              <a:rPr lang="ar-IQ" sz="3800" dirty="0">
                <a:cs typeface="+mj-cs"/>
              </a:rPr>
              <a:t>الدفعة الثانية من السماد يفضل اضافتها نثرا″لان السماد النتروجيني يكون سريع التحلل</a:t>
            </a:r>
            <a:r>
              <a:rPr lang="ar-IQ" sz="3800" dirty="0" smtClean="0">
                <a:cs typeface="+mj-cs"/>
              </a:rPr>
              <a:t>،</a:t>
            </a:r>
          </a:p>
          <a:p>
            <a:pPr marL="85725" indent="-85725" algn="just" rtl="1">
              <a:lnSpc>
                <a:spcPct val="170000"/>
              </a:lnSpc>
              <a:buFontTx/>
              <a:buChar char="-"/>
            </a:pPr>
            <a:r>
              <a:rPr lang="ar-IQ" sz="3800" dirty="0" smtClean="0">
                <a:cs typeface="+mj-cs"/>
              </a:rPr>
              <a:t> </a:t>
            </a:r>
            <a:r>
              <a:rPr lang="ar-IQ" sz="3800" dirty="0">
                <a:cs typeface="+mj-cs"/>
              </a:rPr>
              <a:t>كما ان التسميد النتروجيني والفسفوري أو التسميد الفسفوري والبوتاسي لهما تأثير على نوعية الثمار إذ تؤدي الى زيادة المواد الصلبة الذائبة الكلية وكذلك زيادة الحاصل ويأتي ذلك من أعطاء نمو خضري قوي في بداية حياة النبات قادر على ان يعطي حاصل جيد</a:t>
            </a:r>
            <a:r>
              <a:rPr lang="ar-IQ" sz="3800" dirty="0" smtClean="0">
                <a:cs typeface="+mj-cs"/>
              </a:rPr>
              <a:t>..................... يتبع</a:t>
            </a:r>
          </a:p>
          <a:p>
            <a:pPr marL="85725" indent="-85725" algn="just" rtl="1">
              <a:lnSpc>
                <a:spcPct val="170000"/>
              </a:lnSpc>
              <a:buFontTx/>
              <a:buChar char="-"/>
            </a:pPr>
            <a:endParaRPr lang="en-US" sz="3800" dirty="0">
              <a:cs typeface="+mj-cs"/>
            </a:endParaRPr>
          </a:p>
        </p:txBody>
      </p:sp>
    </p:spTree>
    <p:extLst>
      <p:ext uri="{BB962C8B-B14F-4D97-AF65-F5344CB8AC3E}">
        <p14:creationId xmlns:p14="http://schemas.microsoft.com/office/powerpoint/2010/main" val="361224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a:bodyPr>
          <a:lstStyle/>
          <a:p>
            <a:pPr marL="0" indent="0" algn="just" rtl="1">
              <a:buNone/>
            </a:pPr>
            <a:r>
              <a:rPr lang="ar-IQ" b="1" dirty="0" smtClean="0">
                <a:cs typeface="+mj-cs"/>
              </a:rPr>
              <a:t>- موعد </a:t>
            </a:r>
            <a:r>
              <a:rPr lang="ar-IQ" b="1" dirty="0">
                <a:cs typeface="+mj-cs"/>
              </a:rPr>
              <a:t>الزراعة</a:t>
            </a:r>
            <a:endParaRPr lang="en-US" dirty="0">
              <a:cs typeface="+mj-cs"/>
            </a:endParaRPr>
          </a:p>
          <a:p>
            <a:pPr marL="85725" indent="-85725" algn="just" rtl="1">
              <a:lnSpc>
                <a:spcPct val="150000"/>
              </a:lnSpc>
              <a:buNone/>
            </a:pPr>
            <a:r>
              <a:rPr lang="ar-IQ" dirty="0" smtClean="0">
                <a:cs typeface="+mj-cs"/>
              </a:rPr>
              <a:t>-يتكاثر </a:t>
            </a:r>
            <a:r>
              <a:rPr lang="ar-IQ" dirty="0">
                <a:cs typeface="+mj-cs"/>
              </a:rPr>
              <a:t>الرقي بالبذور التي تزرع مباشرة في الحقل في أوائل شهر آذار في وسط العراق وفي منتصف آذار في شمال العراق وحسب الظروف الجوية لمنطقة الزراعة وتتراوح كمية التقاوي </a:t>
            </a:r>
            <a:r>
              <a:rPr lang="en-US" dirty="0">
                <a:cs typeface="+mj-cs"/>
              </a:rPr>
              <a:t>500</a:t>
            </a:r>
            <a:r>
              <a:rPr lang="ar-IQ" dirty="0">
                <a:cs typeface="+mj-cs"/>
              </a:rPr>
              <a:t> – </a:t>
            </a:r>
            <a:r>
              <a:rPr lang="en-US" dirty="0">
                <a:cs typeface="+mj-cs"/>
              </a:rPr>
              <a:t>600</a:t>
            </a:r>
            <a:r>
              <a:rPr lang="ar-IQ" dirty="0">
                <a:cs typeface="+mj-cs"/>
              </a:rPr>
              <a:t> غم/ دونم</a:t>
            </a:r>
            <a:r>
              <a:rPr lang="ar-IQ" dirty="0" smtClean="0">
                <a:cs typeface="+mj-cs"/>
              </a:rPr>
              <a:t>...................... يتبع</a:t>
            </a:r>
            <a:endParaRPr lang="en-US" dirty="0">
              <a:cs typeface="+mj-cs"/>
            </a:endParaRPr>
          </a:p>
          <a:p>
            <a:pPr marL="0" indent="0" algn="just" rtl="1">
              <a:lnSpc>
                <a:spcPct val="170000"/>
              </a:lnSpc>
              <a:buNone/>
            </a:pPr>
            <a:endParaRPr lang="en-US" sz="3800" dirty="0">
              <a:cs typeface="+mj-cs"/>
            </a:endParaRPr>
          </a:p>
        </p:txBody>
      </p:sp>
    </p:spTree>
    <p:extLst>
      <p:ext uri="{BB962C8B-B14F-4D97-AF65-F5344CB8AC3E}">
        <p14:creationId xmlns:p14="http://schemas.microsoft.com/office/powerpoint/2010/main" val="2379922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الرقي</a:t>
            </a:r>
            <a:endParaRPr lang="ar-IQ" sz="3200" dirty="0"/>
          </a:p>
        </p:txBody>
      </p:sp>
      <p:sp>
        <p:nvSpPr>
          <p:cNvPr id="3" name="Content Placeholder 2"/>
          <p:cNvSpPr>
            <a:spLocks noGrp="1"/>
          </p:cNvSpPr>
          <p:nvPr>
            <p:ph idx="1"/>
          </p:nvPr>
        </p:nvSpPr>
        <p:spPr/>
        <p:txBody>
          <a:bodyPr>
            <a:normAutofit fontScale="55000" lnSpcReduction="20000"/>
          </a:bodyPr>
          <a:lstStyle/>
          <a:p>
            <a:pPr marL="0" indent="0" algn="just" rtl="1">
              <a:lnSpc>
                <a:spcPct val="160000"/>
              </a:lnSpc>
              <a:buNone/>
            </a:pPr>
            <a:r>
              <a:rPr lang="ar-IQ" b="1" dirty="0" smtClean="0">
                <a:cs typeface="+mj-cs"/>
              </a:rPr>
              <a:t>- طريقة </a:t>
            </a:r>
            <a:r>
              <a:rPr lang="ar-IQ" b="1" dirty="0">
                <a:cs typeface="+mj-cs"/>
              </a:rPr>
              <a:t>الزراعة</a:t>
            </a:r>
            <a:endParaRPr lang="en-US" dirty="0">
              <a:cs typeface="+mj-cs"/>
            </a:endParaRPr>
          </a:p>
          <a:p>
            <a:pPr marL="85725" indent="-85725" algn="just" rtl="1">
              <a:lnSpc>
                <a:spcPct val="170000"/>
              </a:lnSpc>
              <a:buFontTx/>
              <a:buChar char="-"/>
            </a:pPr>
            <a:r>
              <a:rPr lang="ar-IQ" dirty="0" smtClean="0">
                <a:cs typeface="+mj-cs"/>
              </a:rPr>
              <a:t>تقسم </a:t>
            </a:r>
            <a:r>
              <a:rPr lang="ar-IQ" dirty="0">
                <a:cs typeface="+mj-cs"/>
              </a:rPr>
              <a:t>الارض بعد الحراثة والتنعيم الى مساطب طولها مع الساقية </a:t>
            </a:r>
            <a:r>
              <a:rPr lang="en-US" dirty="0">
                <a:cs typeface="+mj-cs"/>
              </a:rPr>
              <a:t>3</a:t>
            </a:r>
            <a:r>
              <a:rPr lang="ar-IQ" dirty="0">
                <a:cs typeface="+mj-cs"/>
              </a:rPr>
              <a:t> – </a:t>
            </a:r>
            <a:r>
              <a:rPr lang="en-US" dirty="0">
                <a:cs typeface="+mj-cs"/>
              </a:rPr>
              <a:t>4</a:t>
            </a:r>
            <a:r>
              <a:rPr lang="ar-IQ" dirty="0">
                <a:cs typeface="+mj-cs"/>
              </a:rPr>
              <a:t> متر ثم تروى </a:t>
            </a:r>
            <a:r>
              <a:rPr lang="ar-IQ" dirty="0" smtClean="0">
                <a:cs typeface="+mj-cs"/>
              </a:rPr>
              <a:t>بعد </a:t>
            </a:r>
            <a:r>
              <a:rPr lang="ar-IQ" dirty="0">
                <a:cs typeface="+mj-cs"/>
              </a:rPr>
              <a:t>التقسيم لغرض عملية التصدير وملاحظة درجة </a:t>
            </a:r>
            <a:r>
              <a:rPr lang="ar-IQ" dirty="0" smtClean="0">
                <a:cs typeface="+mj-cs"/>
              </a:rPr>
              <a:t>الاستواء،</a:t>
            </a:r>
          </a:p>
          <a:p>
            <a:pPr marL="85725" indent="-85725" algn="just" rtl="1">
              <a:lnSpc>
                <a:spcPct val="170000"/>
              </a:lnSpc>
              <a:buFontTx/>
              <a:buChar char="-"/>
            </a:pPr>
            <a:r>
              <a:rPr lang="ar-IQ" dirty="0" smtClean="0">
                <a:cs typeface="+mj-cs"/>
              </a:rPr>
              <a:t>وبعد </a:t>
            </a:r>
            <a:r>
              <a:rPr lang="ar-IQ" dirty="0">
                <a:cs typeface="+mj-cs"/>
              </a:rPr>
              <a:t>جفافها بصورة مناسبة تزرع البذور في حفر تبعد عن بعضها </a:t>
            </a:r>
            <a:r>
              <a:rPr lang="en-US" dirty="0">
                <a:cs typeface="+mj-cs"/>
              </a:rPr>
              <a:t>50</a:t>
            </a:r>
            <a:r>
              <a:rPr lang="ar-IQ" dirty="0">
                <a:cs typeface="+mj-cs"/>
              </a:rPr>
              <a:t> – </a:t>
            </a:r>
            <a:r>
              <a:rPr lang="en-US" dirty="0">
                <a:cs typeface="+mj-cs"/>
              </a:rPr>
              <a:t>70</a:t>
            </a:r>
            <a:r>
              <a:rPr lang="ar-IQ" dirty="0">
                <a:cs typeface="+mj-cs"/>
              </a:rPr>
              <a:t> سم توضع فيها </a:t>
            </a:r>
            <a:r>
              <a:rPr lang="en-US" dirty="0">
                <a:cs typeface="+mj-cs"/>
              </a:rPr>
              <a:t>6 – 4 </a:t>
            </a:r>
            <a:r>
              <a:rPr lang="ar-IQ" dirty="0">
                <a:cs typeface="+mj-cs"/>
              </a:rPr>
              <a:t> بذور وتغطى بالتراب الرطب ثم الجاف </a:t>
            </a:r>
            <a:r>
              <a:rPr lang="ar-IQ" dirty="0" smtClean="0">
                <a:cs typeface="+mj-cs"/>
              </a:rPr>
              <a:t>،</a:t>
            </a:r>
          </a:p>
          <a:p>
            <a:pPr marL="85725" indent="-85725" algn="just" rtl="1">
              <a:lnSpc>
                <a:spcPct val="170000"/>
              </a:lnSpc>
              <a:buFontTx/>
              <a:buChar char="-"/>
            </a:pPr>
            <a:r>
              <a:rPr lang="ar-IQ" dirty="0" smtClean="0">
                <a:cs typeface="+mj-cs"/>
              </a:rPr>
              <a:t>واذا </a:t>
            </a:r>
            <a:r>
              <a:rPr lang="ar-IQ" dirty="0">
                <a:cs typeface="+mj-cs"/>
              </a:rPr>
              <a:t>كانت التربة متوسطة الرطوبة فانها تحتاج الى سقي بعد </a:t>
            </a:r>
            <a:r>
              <a:rPr lang="ar-IQ" dirty="0" smtClean="0">
                <a:cs typeface="+mj-cs"/>
              </a:rPr>
              <a:t>الزراعة،</a:t>
            </a:r>
          </a:p>
          <a:p>
            <a:pPr marL="85725" indent="-85725" algn="just" rtl="1">
              <a:lnSpc>
                <a:spcPct val="170000"/>
              </a:lnSpc>
              <a:buFontTx/>
              <a:buChar char="-"/>
            </a:pPr>
            <a:r>
              <a:rPr lang="ar-IQ" dirty="0" smtClean="0">
                <a:cs typeface="+mj-cs"/>
              </a:rPr>
              <a:t> </a:t>
            </a:r>
            <a:r>
              <a:rPr lang="ar-IQ" dirty="0">
                <a:cs typeface="+mj-cs"/>
              </a:rPr>
              <a:t>اما اذا كانت رطوبتها كافية وتم نقع البذور قبل الزراعة فليس هناك حاجة الى السقي بعد الزراعة التي تكون على جهة واحدة من </a:t>
            </a:r>
            <a:r>
              <a:rPr lang="ar-IQ" dirty="0" smtClean="0">
                <a:cs typeface="+mj-cs"/>
              </a:rPr>
              <a:t>المسطبة،</a:t>
            </a:r>
          </a:p>
          <a:p>
            <a:pPr marL="85725" indent="-85725" algn="just" rtl="1">
              <a:lnSpc>
                <a:spcPct val="170000"/>
              </a:lnSpc>
              <a:buFontTx/>
              <a:buChar char="-"/>
            </a:pPr>
            <a:r>
              <a:rPr lang="ar-IQ" dirty="0" smtClean="0">
                <a:cs typeface="+mj-cs"/>
              </a:rPr>
              <a:t> </a:t>
            </a:r>
            <a:r>
              <a:rPr lang="ar-IQ" dirty="0">
                <a:cs typeface="+mj-cs"/>
              </a:rPr>
              <a:t>ويفضل نقع البذور </a:t>
            </a:r>
            <a:r>
              <a:rPr lang="ar-IQ" dirty="0" smtClean="0">
                <a:cs typeface="+mj-cs"/>
              </a:rPr>
              <a:t>لمدة </a:t>
            </a:r>
            <a:r>
              <a:rPr lang="en-US" dirty="0">
                <a:cs typeface="+mj-cs"/>
              </a:rPr>
              <a:t>1</a:t>
            </a:r>
            <a:r>
              <a:rPr lang="ar-IQ" dirty="0">
                <a:cs typeface="+mj-cs"/>
              </a:rPr>
              <a:t> – </a:t>
            </a:r>
            <a:r>
              <a:rPr lang="en-US" dirty="0">
                <a:cs typeface="+mj-cs"/>
              </a:rPr>
              <a:t>2</a:t>
            </a:r>
            <a:r>
              <a:rPr lang="ar-IQ" dirty="0">
                <a:cs typeface="+mj-cs"/>
              </a:rPr>
              <a:t> يوم قبل الزراعة ويتم ذلك عند الزراعة المبكرة وفي درجات الحرارة المنخفضة الاقل من </a:t>
            </a:r>
            <a:r>
              <a:rPr lang="en-US" dirty="0">
                <a:cs typeface="+mj-cs"/>
              </a:rPr>
              <a:t>20</a:t>
            </a:r>
            <a:r>
              <a:rPr lang="ar-IQ" dirty="0">
                <a:cs typeface="+mj-cs"/>
              </a:rPr>
              <a:t>م◦ </a:t>
            </a:r>
            <a:r>
              <a:rPr lang="ar-IQ" dirty="0" smtClean="0">
                <a:cs typeface="+mj-cs"/>
              </a:rPr>
              <a:t>للاسراع </a:t>
            </a:r>
            <a:r>
              <a:rPr lang="ar-IQ" dirty="0">
                <a:cs typeface="+mj-cs"/>
              </a:rPr>
              <a:t>من الانبات</a:t>
            </a:r>
            <a:r>
              <a:rPr lang="ar-IQ" dirty="0" smtClean="0">
                <a:cs typeface="+mj-cs"/>
              </a:rPr>
              <a:t>...................................... يتبع</a:t>
            </a:r>
            <a:endParaRPr lang="en-US" dirty="0">
              <a:cs typeface="+mj-cs"/>
            </a:endParaRPr>
          </a:p>
          <a:p>
            <a:pPr marL="0" indent="0" algn="just" rtl="1">
              <a:lnSpc>
                <a:spcPct val="170000"/>
              </a:lnSpc>
              <a:buNone/>
            </a:pPr>
            <a:endParaRPr lang="en-US" sz="3800" dirty="0">
              <a:cs typeface="+mj-cs"/>
            </a:endParaRPr>
          </a:p>
        </p:txBody>
      </p:sp>
    </p:spTree>
    <p:extLst>
      <p:ext uri="{BB962C8B-B14F-4D97-AF65-F5344CB8AC3E}">
        <p14:creationId xmlns:p14="http://schemas.microsoft.com/office/powerpoint/2010/main" val="542969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3516</Words>
  <Application>Microsoft Office PowerPoint</Application>
  <PresentationFormat>On-screen Show (4:3)</PresentationFormat>
  <Paragraphs>270</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PowerPoint Presentation</vt:lpstr>
      <vt:lpstr>العائلة القرعية  Gourd Family or Cucurbitaceae الرقي + القرع بانواعه</vt:lpstr>
      <vt:lpstr>الرقي</vt:lpstr>
      <vt:lpstr>الرقي</vt:lpstr>
      <vt:lpstr>الرقي</vt:lpstr>
      <vt:lpstr>الرقي</vt:lpstr>
      <vt:lpstr>الرقي</vt:lpstr>
      <vt:lpstr>الرقي</vt:lpstr>
      <vt:lpstr>الرقي</vt:lpstr>
      <vt:lpstr>الرقي</vt:lpstr>
      <vt:lpstr>الرقي</vt:lpstr>
      <vt:lpstr>الرقي</vt:lpstr>
      <vt:lpstr>الرقي</vt:lpstr>
      <vt:lpstr>الرقي</vt:lpstr>
      <vt:lpstr>الرقي</vt:lpstr>
      <vt:lpstr>الرقي</vt:lpstr>
      <vt:lpstr>الرقي</vt:lpstr>
      <vt:lpstr>الرقي</vt:lpstr>
      <vt:lpstr>الرقي</vt:lpstr>
      <vt:lpstr>الرقي</vt:lpstr>
      <vt:lpstr>الرقي</vt:lpstr>
      <vt:lpstr>الرقي</vt:lpstr>
      <vt:lpstr>الرقي</vt:lpstr>
      <vt:lpstr> العائلة القرعية  Gourd Family or Cucurbitaceae </vt:lpstr>
      <vt:lpstr>قرع الكوسة</vt:lpstr>
      <vt:lpstr>قرع الكوسة</vt:lpstr>
      <vt:lpstr>قرع الكوسة</vt:lpstr>
      <vt:lpstr>قرع الكوسة</vt:lpstr>
      <vt:lpstr>قرع الكوسة</vt:lpstr>
      <vt:lpstr>قرع الكوسة</vt:lpstr>
      <vt:lpstr>قرع الكوسة</vt:lpstr>
      <vt:lpstr>قرع الكوسة</vt:lpstr>
      <vt:lpstr>قرع الكوسة</vt:lpstr>
      <vt:lpstr>قرع الكوسة</vt:lpstr>
      <vt:lpstr>العائلة القرعية  Gourd Family or Cucurbitaceae</vt:lpstr>
      <vt:lpstr>القرع العسلي (أسكله) </vt:lpstr>
      <vt:lpstr>القرع العسلي (أسكله) </vt:lpstr>
      <vt:lpstr>القرع العسلي (أسكله) </vt:lpstr>
      <vt:lpstr>القرع العسلي (أسكله) </vt:lpstr>
      <vt:lpstr>القرع العسلي (أسكله) </vt:lpstr>
      <vt:lpstr>القرع العسلي (أسكله) </vt:lpstr>
      <vt:lpstr>القرع العسلي (أسكله) </vt:lpstr>
      <vt:lpstr>القرع العسلي (أسكله) </vt:lpstr>
      <vt:lpstr>القرع العسلي (أسكله) </vt:lpstr>
      <vt:lpstr>العائلة القرعية  Gourd Family or Cucurbitaceae</vt:lpstr>
      <vt:lpstr>خيار القثاء</vt:lpstr>
      <vt:lpstr>خيار القثاء</vt:lpstr>
      <vt:lpstr>خيار القثاء</vt:lpstr>
      <vt:lpstr>خيار القثاء</vt:lpstr>
      <vt:lpstr>العائلة القرعية Gourd Family or Cucurbitaceae</vt:lpstr>
      <vt:lpstr>القرع العناكي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العائلة القرعية  Gourd Family or Cucurbitaceae الرقي + القرع بانواعه</dc:title>
  <dc:creator>Dr.Nawal</dc:creator>
  <cp:lastModifiedBy>ابو نادية</cp:lastModifiedBy>
  <cp:revision>25</cp:revision>
  <dcterms:created xsi:type="dcterms:W3CDTF">2006-08-16T00:00:00Z</dcterms:created>
  <dcterms:modified xsi:type="dcterms:W3CDTF">2012-06-02T21:15:25Z</dcterms:modified>
</cp:coreProperties>
</file>